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</p:sldIdLst>
  <p:sldSz cx="12192000" cy="6858000"/>
  <p:notesSz cx="6815138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15" d="100"/>
          <a:sy n="115" d="100"/>
        </p:scale>
        <p:origin x="-3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7042B7B-3BF7-4A3C-B1B3-080F0279A828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548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860640" y="9449280"/>
            <a:ext cx="2952360" cy="495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8F7B7F7-BA10-4E50-82A5-B385D886AA1A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32575" cy="3732213"/>
          </a:xfrm>
          <a:prstGeom prst="rect">
            <a:avLst/>
          </a:prstGeom>
        </p:spPr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81120" y="4726440"/>
            <a:ext cx="5453640" cy="4474080"/>
          </a:xfrm>
          <a:prstGeom prst="rect">
            <a:avLst/>
          </a:prstGeom>
        </p:spPr>
        <p:txBody>
          <a:bodyPr lIns="91080" tIns="0" rIns="9108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latin typeface="Arial"/>
              </a:rPr>
              <a:t>Использовать на селекторных совещаниях за неделю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860640" y="9449280"/>
            <a:ext cx="2952360" cy="495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8F7B7F7-BA10-4E50-82A5-B385D886AA1A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2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32575" cy="3732213"/>
          </a:xfrm>
          <a:prstGeom prst="rect">
            <a:avLst/>
          </a:prstGeom>
        </p:spPr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81120" y="4726440"/>
            <a:ext cx="5453640" cy="4474080"/>
          </a:xfrm>
          <a:prstGeom prst="rect">
            <a:avLst/>
          </a:prstGeom>
        </p:spPr>
        <p:txBody>
          <a:bodyPr lIns="91080" tIns="0" rIns="9108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Использовать на селекторных совещаниях за неделю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3860640" y="9448920"/>
            <a:ext cx="295200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257319C-0973-4438-8EAE-36A835C6B2F0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3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6280"/>
            <a:ext cx="6631920" cy="3731400"/>
          </a:xfrm>
          <a:prstGeom prst="rect">
            <a:avLst/>
          </a:prstGeom>
        </p:spPr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81120" y="4726080"/>
            <a:ext cx="5454000" cy="4474440"/>
          </a:xfrm>
          <a:prstGeom prst="rect">
            <a:avLst/>
          </a:prstGeom>
        </p:spPr>
        <p:txBody>
          <a:bodyPr lIns="91080" tIns="0" rIns="9108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latin typeface="Arial"/>
              </a:rPr>
              <a:t>Использовать на селекторных совещаниях за неделю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3860640" y="9449280"/>
            <a:ext cx="2952360" cy="495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A689A49-64BF-4FB8-B2E7-3E52E94584E7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4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6280"/>
            <a:ext cx="6631920" cy="3731400"/>
          </a:xfrm>
          <a:prstGeom prst="rect">
            <a:avLst/>
          </a:prstGeom>
        </p:spPr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81120" y="4726440"/>
            <a:ext cx="5453640" cy="4474080"/>
          </a:xfrm>
          <a:prstGeom prst="rect">
            <a:avLst/>
          </a:prstGeom>
        </p:spPr>
        <p:txBody>
          <a:bodyPr lIns="91080" tIns="0" rIns="9108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latin typeface="Arial"/>
              </a:rPr>
              <a:t>Использовать на селекторных совещаниях за неделю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3860640" y="9448920"/>
            <a:ext cx="295200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BDFA2D5-AA9B-4771-AF6F-63944AC1AE65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5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6280"/>
            <a:ext cx="6631920" cy="3731400"/>
          </a:xfrm>
          <a:prstGeom prst="rect">
            <a:avLst/>
          </a:prstGeom>
        </p:spPr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81120" y="4726080"/>
            <a:ext cx="5454000" cy="4474440"/>
          </a:xfrm>
          <a:prstGeom prst="rect">
            <a:avLst/>
          </a:prstGeom>
        </p:spPr>
        <p:txBody>
          <a:bodyPr lIns="91080" tIns="0" rIns="9108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latin typeface="Arial"/>
              </a:rPr>
              <a:t>Использовать на селекторных совещаниях за неделю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3860640" y="9448920"/>
            <a:ext cx="295200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5895AF0-2CEA-4343-A355-0EC60122BBCC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6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6280"/>
            <a:ext cx="6631920" cy="3731400"/>
          </a:xfrm>
          <a:prstGeom prst="rect">
            <a:avLst/>
          </a:prstGeom>
        </p:spPr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81120" y="4726080"/>
            <a:ext cx="5454000" cy="4474440"/>
          </a:xfrm>
          <a:prstGeom prst="rect">
            <a:avLst/>
          </a:prstGeom>
        </p:spPr>
        <p:txBody>
          <a:bodyPr lIns="91080" tIns="0" rIns="9108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latin typeface="Arial"/>
              </a:rPr>
              <a:t>Использовать на селекторных совещаниях за неделю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860640" y="9448920"/>
            <a:ext cx="295200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000" rIns="9108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8BE2A3B-708E-4EA9-8FC1-3F5EBB13BB92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7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6280"/>
            <a:ext cx="6631920" cy="3731400"/>
          </a:xfrm>
          <a:prstGeom prst="rect">
            <a:avLst/>
          </a:prstGeom>
        </p:spPr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81120" y="4726080"/>
            <a:ext cx="5454000" cy="4474440"/>
          </a:xfrm>
          <a:prstGeom prst="rect">
            <a:avLst/>
          </a:prstGeom>
        </p:spPr>
        <p:txBody>
          <a:bodyPr lIns="91080" tIns="0" rIns="9108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latin typeface="Arial"/>
              </a:rPr>
              <a:t>Использовать на селекторных совещаниях за неделю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"/>
          <p:cNvGrpSpPr/>
          <p:nvPr/>
        </p:nvGrpSpPr>
        <p:grpSpPr>
          <a:xfrm>
            <a:off x="720" y="-2160"/>
            <a:ext cx="12745440" cy="1535400"/>
            <a:chOff x="720" y="-2160"/>
            <a:chExt cx="12745440" cy="1535400"/>
          </a:xfrm>
        </p:grpSpPr>
        <p:sp>
          <p:nvSpPr>
            <p:cNvPr id="45" name="CustomShape 2"/>
            <p:cNvSpPr/>
            <p:nvPr/>
          </p:nvSpPr>
          <p:spPr>
            <a:xfrm rot="5400000">
              <a:off x="5682960" y="-5684400"/>
              <a:ext cx="1380600" cy="12745440"/>
            </a:xfrm>
            <a:prstGeom prst="rect">
              <a:avLst/>
            </a:prstGeom>
            <a:gradFill rotWithShape="0">
              <a:gsLst>
                <a:gs pos="1000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16200000"/>
            </a:gra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CustomShape 3"/>
            <p:cNvSpPr/>
            <p:nvPr/>
          </p:nvSpPr>
          <p:spPr>
            <a:xfrm rot="5400000">
              <a:off x="6296400" y="-4916160"/>
              <a:ext cx="153720" cy="1274544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16200000"/>
            </a:gra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7" name="CustomShape 4"/>
          <p:cNvSpPr/>
          <p:nvPr/>
        </p:nvSpPr>
        <p:spPr>
          <a:xfrm>
            <a:off x="10960920" y="1225800"/>
            <a:ext cx="12063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C49500"/>
                </a:solidFill>
                <a:latin typeface="Calibri"/>
                <a:ea typeface="DejaVu Sans"/>
              </a:rPr>
              <a:t>МЧС РОССИИ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48" name="Рисунок 7"/>
          <p:cNvPicPr/>
          <p:nvPr/>
        </p:nvPicPr>
        <p:blipFill>
          <a:blip r:embed="rId3"/>
          <a:stretch/>
        </p:blipFill>
        <p:spPr>
          <a:xfrm>
            <a:off x="11116080" y="89640"/>
            <a:ext cx="965160" cy="1187280"/>
          </a:xfrm>
          <a:prstGeom prst="rect">
            <a:avLst/>
          </a:prstGeom>
          <a:ln w="0">
            <a:noFill/>
          </a:ln>
        </p:spPr>
      </p:pic>
      <p:sp>
        <p:nvSpPr>
          <p:cNvPr id="49" name="CustomShape 5"/>
          <p:cNvSpPr/>
          <p:nvPr/>
        </p:nvSpPr>
        <p:spPr>
          <a:xfrm rot="5400000">
            <a:off x="6296400" y="-4916160"/>
            <a:ext cx="153720" cy="127454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3366FF"/>
              </a:gs>
            </a:gsLst>
            <a:lin ang="108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6"/>
          <p:cNvSpPr/>
          <p:nvPr/>
        </p:nvSpPr>
        <p:spPr>
          <a:xfrm>
            <a:off x="152280" y="458962"/>
            <a:ext cx="1096380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АВТОНОМНЫЕ ПОЖАРНЫЕ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ИЗВЕЩАТЕЛИ С 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GSM-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МОДУЛЕМ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51" name="CustomShape 7"/>
          <p:cNvSpPr/>
          <p:nvPr/>
        </p:nvSpPr>
        <p:spPr>
          <a:xfrm>
            <a:off x="9321840" y="6496560"/>
            <a:ext cx="284400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" name="Picture 3" descr="F:\21626_1.jpg"/>
          <p:cNvPicPr/>
          <p:nvPr/>
        </p:nvPicPr>
        <p:blipFill>
          <a:blip r:embed="rId4"/>
          <a:stretch/>
        </p:blipFill>
        <p:spPr>
          <a:xfrm>
            <a:off x="7261920" y="2077200"/>
            <a:ext cx="4743360" cy="406080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5360" y="1628800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Сегодня особую популярность получили пожарные </a:t>
            </a:r>
            <a:r>
              <a:rPr lang="ru-RU" dirty="0" err="1" smtClean="0"/>
              <a:t>извещатели</a:t>
            </a:r>
            <a:r>
              <a:rPr lang="ru-RU" dirty="0" smtClean="0"/>
              <a:t> с GSM-модулем, позволяющие одновременно передавать звонки и СМС сообщения о пожаре на телефоны шести абонентов, к которым можно отнести самого собственника жилья, родственников, соседей и других заинтересованных лиц.</a:t>
            </a:r>
            <a:endParaRPr lang="ru-RU" dirty="0"/>
          </a:p>
        </p:txBody>
      </p:sp>
      <p:pic>
        <p:nvPicPr>
          <p:cNvPr id="1026" name="Picture 2" descr="C:\Users\a.pugachev\Downloads\EBixdTuFS_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501008"/>
            <a:ext cx="52959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"/>
          <p:cNvGrpSpPr/>
          <p:nvPr/>
        </p:nvGrpSpPr>
        <p:grpSpPr>
          <a:xfrm>
            <a:off x="720" y="-2160"/>
            <a:ext cx="12745440" cy="1535400"/>
            <a:chOff x="720" y="-2160"/>
            <a:chExt cx="12745440" cy="1535400"/>
          </a:xfrm>
        </p:grpSpPr>
        <p:sp>
          <p:nvSpPr>
            <p:cNvPr id="45" name="CustomShape 2"/>
            <p:cNvSpPr/>
            <p:nvPr/>
          </p:nvSpPr>
          <p:spPr>
            <a:xfrm rot="5400000">
              <a:off x="5682960" y="-5684400"/>
              <a:ext cx="1380600" cy="12745440"/>
            </a:xfrm>
            <a:prstGeom prst="rect">
              <a:avLst/>
            </a:prstGeom>
            <a:gradFill rotWithShape="0">
              <a:gsLst>
                <a:gs pos="1000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16200000"/>
            </a:gra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CustomShape 3"/>
            <p:cNvSpPr/>
            <p:nvPr/>
          </p:nvSpPr>
          <p:spPr>
            <a:xfrm rot="5400000">
              <a:off x="6296400" y="-4916160"/>
              <a:ext cx="153720" cy="1274544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16200000"/>
            </a:gra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7" name="CustomShape 4"/>
          <p:cNvSpPr/>
          <p:nvPr/>
        </p:nvSpPr>
        <p:spPr>
          <a:xfrm>
            <a:off x="10960920" y="1225800"/>
            <a:ext cx="12063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C49500"/>
                </a:solidFill>
                <a:latin typeface="Calibri"/>
                <a:ea typeface="DejaVu Sans"/>
              </a:rPr>
              <a:t>МЧС РОССИИ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48" name="Рисунок 7"/>
          <p:cNvPicPr/>
          <p:nvPr/>
        </p:nvPicPr>
        <p:blipFill>
          <a:blip r:embed="rId3"/>
          <a:stretch/>
        </p:blipFill>
        <p:spPr>
          <a:xfrm>
            <a:off x="11116080" y="89640"/>
            <a:ext cx="965160" cy="1187280"/>
          </a:xfrm>
          <a:prstGeom prst="rect">
            <a:avLst/>
          </a:prstGeom>
          <a:ln w="0">
            <a:noFill/>
          </a:ln>
        </p:spPr>
      </p:pic>
      <p:sp>
        <p:nvSpPr>
          <p:cNvPr id="49" name="CustomShape 5"/>
          <p:cNvSpPr/>
          <p:nvPr/>
        </p:nvSpPr>
        <p:spPr>
          <a:xfrm rot="5400000">
            <a:off x="6296400" y="-4916160"/>
            <a:ext cx="153720" cy="127454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3366FF"/>
              </a:gs>
            </a:gsLst>
            <a:lin ang="108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6"/>
          <p:cNvSpPr/>
          <p:nvPr/>
        </p:nvSpPr>
        <p:spPr>
          <a:xfrm>
            <a:off x="-12216" y="273147"/>
            <a:ext cx="1143680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75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РАЗНОВИДНОСТИ АВТОНОМНЫХ ПОЖАРНЫХ ИЗВЕЩАТЕЛЕЙ</a:t>
            </a:r>
            <a:endParaRPr lang="ru-RU" sz="2750" b="0" strike="noStrike" spc="-1" dirty="0">
              <a:latin typeface="Arial"/>
            </a:endParaRPr>
          </a:p>
        </p:txBody>
      </p:sp>
      <p:sp>
        <p:nvSpPr>
          <p:cNvPr id="51" name="CustomShape 7"/>
          <p:cNvSpPr/>
          <p:nvPr/>
        </p:nvSpPr>
        <p:spPr>
          <a:xfrm>
            <a:off x="9321840" y="6496560"/>
            <a:ext cx="284400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1" name="Picture 3" descr="C:\Users\a.pugachev\Downloads\f70639301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76" y="719845"/>
            <a:ext cx="6211045" cy="621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3789" y="2408689"/>
            <a:ext cx="45741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/>
              <a:t>Если дома есть маленькие дети, то для того чтобы не напугать ребёнка применяются извещатели с функцией «антишок», у которых звук нарастает постепенно.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2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1"/>
          <p:cNvGrpSpPr/>
          <p:nvPr/>
        </p:nvGrpSpPr>
        <p:grpSpPr>
          <a:xfrm>
            <a:off x="720" y="-1440"/>
            <a:ext cx="12745440" cy="1534680"/>
            <a:chOff x="720" y="-1440"/>
            <a:chExt cx="12745440" cy="1534680"/>
          </a:xfrm>
        </p:grpSpPr>
        <p:sp>
          <p:nvSpPr>
            <p:cNvPr id="72" name="CustomShape 2"/>
            <p:cNvSpPr/>
            <p:nvPr/>
          </p:nvSpPr>
          <p:spPr>
            <a:xfrm rot="5400000">
              <a:off x="5683320" y="-5684040"/>
              <a:ext cx="1379880" cy="12745440"/>
            </a:xfrm>
            <a:prstGeom prst="rect">
              <a:avLst/>
            </a:prstGeom>
            <a:gradFill rotWithShape="0">
              <a:gsLst>
                <a:gs pos="1000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16200000"/>
            </a:gra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3"/>
            <p:cNvSpPr/>
            <p:nvPr/>
          </p:nvSpPr>
          <p:spPr>
            <a:xfrm rot="5400000">
              <a:off x="6296400" y="-4916160"/>
              <a:ext cx="153720" cy="1274544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16200000"/>
            </a:gra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4" name="CustomShape 4"/>
          <p:cNvSpPr/>
          <p:nvPr/>
        </p:nvSpPr>
        <p:spPr>
          <a:xfrm>
            <a:off x="10961280" y="1225440"/>
            <a:ext cx="12063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C49500"/>
                </a:solidFill>
                <a:latin typeface="Calibri"/>
                <a:ea typeface="DejaVu Sans"/>
              </a:rPr>
              <a:t>МЧС РОССИИ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75" name="Рисунок 7"/>
          <p:cNvPicPr/>
          <p:nvPr/>
        </p:nvPicPr>
        <p:blipFill>
          <a:blip r:embed="rId3"/>
          <a:stretch/>
        </p:blipFill>
        <p:spPr>
          <a:xfrm>
            <a:off x="11115720" y="88920"/>
            <a:ext cx="966240" cy="1188360"/>
          </a:xfrm>
          <a:prstGeom prst="rect">
            <a:avLst/>
          </a:prstGeom>
          <a:ln w="0">
            <a:noFill/>
          </a:ln>
        </p:spPr>
      </p:pic>
      <p:sp>
        <p:nvSpPr>
          <p:cNvPr id="76" name="CustomShape 5"/>
          <p:cNvSpPr/>
          <p:nvPr/>
        </p:nvSpPr>
        <p:spPr>
          <a:xfrm rot="5400000">
            <a:off x="6296400" y="-4916160"/>
            <a:ext cx="153720" cy="127454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3366FF"/>
              </a:gs>
            </a:gsLst>
            <a:lin ang="108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6"/>
          <p:cNvSpPr/>
          <p:nvPr/>
        </p:nvSpPr>
        <p:spPr>
          <a:xfrm>
            <a:off x="142920" y="237240"/>
            <a:ext cx="1132920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ПРОВОДИМАЯ РАБОТА ПО УСТАНОВКЕ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АВТОНОМНЫХ ПОЖАРНЫХ ИЗВЕЩАТЕЛЕЙ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78" name="CustomShape 7"/>
          <p:cNvSpPr/>
          <p:nvPr/>
        </p:nvSpPr>
        <p:spPr>
          <a:xfrm>
            <a:off x="10961280" y="1225440"/>
            <a:ext cx="12063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C49500"/>
                </a:solidFill>
                <a:latin typeface="Calibri"/>
                <a:ea typeface="DejaVu Sans"/>
              </a:rPr>
              <a:t>МЧС РОССИИ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79" name="Picture 3" descr="H:\img_2334.jpg"/>
          <p:cNvPicPr/>
          <p:nvPr/>
        </p:nvPicPr>
        <p:blipFill>
          <a:blip r:embed="rId4"/>
          <a:srcRect l="18500" t="8164"/>
          <a:stretch/>
        </p:blipFill>
        <p:spPr>
          <a:xfrm>
            <a:off x="7315920" y="4008240"/>
            <a:ext cx="3988440" cy="2696760"/>
          </a:xfrm>
          <a:prstGeom prst="rect">
            <a:avLst/>
          </a:prstGeom>
          <a:ln w="0"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0" name="Picture 2" descr="C:\Users\Voronin\Desktop\РАБОТА БЕЗ СЕРВЕРА3\1. Стабилизация\1. Совещания\2024\Занятия с инструкторами\ФОТО АПИ\KSK_4325.JPG"/>
          <p:cNvPicPr/>
          <p:nvPr/>
        </p:nvPicPr>
        <p:blipFill>
          <a:blip r:embed="rId5"/>
          <a:stretch/>
        </p:blipFill>
        <p:spPr>
          <a:xfrm>
            <a:off x="7668720" y="1699560"/>
            <a:ext cx="3946320" cy="2626200"/>
          </a:xfrm>
          <a:prstGeom prst="rect">
            <a:avLst/>
          </a:prstGeom>
          <a:ln w="0">
            <a:noFill/>
          </a:ln>
        </p:spPr>
      </p:pic>
      <p:sp>
        <p:nvSpPr>
          <p:cNvPr id="81" name="CustomShape 8"/>
          <p:cNvSpPr/>
          <p:nvPr/>
        </p:nvSpPr>
        <p:spPr>
          <a:xfrm>
            <a:off x="276840" y="1660320"/>
            <a:ext cx="6397560" cy="69984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За период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с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2015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год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автономные пожарные извещатели установлены в </a:t>
            </a: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8 901</a:t>
            </a:r>
            <a:r>
              <a:rPr lang="ru-RU" sz="2000" b="0" strike="noStrike" spc="-1">
                <a:solidFill>
                  <a:srgbClr val="C00000"/>
                </a:solidFill>
                <a:latin typeface="Arial"/>
                <a:ea typeface="DejaVu Sans"/>
              </a:rPr>
              <a:t> семье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2" name="CustomShape 9"/>
          <p:cNvSpPr/>
          <p:nvPr/>
        </p:nvSpPr>
        <p:spPr>
          <a:xfrm>
            <a:off x="277200" y="2761560"/>
            <a:ext cx="6397200" cy="2071080"/>
          </a:xfrm>
          <a:prstGeom prst="rect">
            <a:avLst/>
          </a:prstGeom>
          <a:solidFill>
            <a:srgbClr val="FFFFFF"/>
          </a:solidFill>
          <a:ln>
            <a:solidFill>
              <a:srgbClr val="C0504D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Спасены жизни </a:t>
            </a:r>
            <a:r>
              <a:rPr lang="ru-RU" sz="2000" b="1" u="sng" strike="noStrike" spc="-1">
                <a:solidFill>
                  <a:srgbClr val="C00000"/>
                </a:solidFill>
                <a:uFillTx/>
                <a:latin typeface="Arial"/>
                <a:ea typeface="DejaVu Sans"/>
              </a:rPr>
              <a:t>26</a:t>
            </a:r>
            <a:r>
              <a:rPr lang="ru-RU" sz="2000" b="0" u="sng" strike="noStrike" spc="-1">
                <a:solidFill>
                  <a:srgbClr val="C00000"/>
                </a:solidFill>
                <a:uFillTx/>
                <a:latin typeface="Arial"/>
                <a:ea typeface="DejaVu Sans"/>
              </a:rPr>
              <a:t> </a:t>
            </a:r>
            <a:r>
              <a:rPr lang="ru-RU" sz="20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человек, в том числе </a:t>
            </a:r>
            <a:r>
              <a:rPr lang="ru-RU" sz="2000" b="1" u="sng" strike="noStrike" spc="-1">
                <a:solidFill>
                  <a:srgbClr val="C00000"/>
                </a:solidFill>
                <a:uFillTx/>
                <a:latin typeface="Arial"/>
                <a:ea typeface="DejaVu Sans"/>
              </a:rPr>
              <a:t>4</a:t>
            </a:r>
            <a:r>
              <a:rPr lang="ru-RU" sz="2000" b="0" u="sng" strike="noStrike" spc="-1">
                <a:solidFill>
                  <a:srgbClr val="C00000"/>
                </a:solidFill>
                <a:uFillTx/>
                <a:latin typeface="Arial"/>
                <a:ea typeface="DejaVu Sans"/>
              </a:rPr>
              <a:t> </a:t>
            </a:r>
            <a:r>
              <a:rPr lang="ru-RU" sz="20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детей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городской округ </a:t>
            </a:r>
            <a:r>
              <a:rPr lang="ru-RU" sz="1800" b="1" strike="noStrike" spc="-1">
                <a:solidFill>
                  <a:srgbClr val="C00000"/>
                </a:solidFill>
                <a:latin typeface="Arial"/>
                <a:ea typeface="DejaVu Sans"/>
              </a:rPr>
              <a:t>г.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C00000"/>
                </a:solidFill>
                <a:latin typeface="Arial"/>
                <a:ea typeface="DejaVu Sans"/>
              </a:rPr>
              <a:t>Арзамас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–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год</a:t>
            </a:r>
            <a:endParaRPr lang="ru-RU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ru-RU" sz="1800" b="1" strike="noStrike" spc="-1">
                <a:solidFill>
                  <a:srgbClr val="C00000"/>
                </a:solidFill>
                <a:latin typeface="Arial"/>
                <a:ea typeface="DejaVu Sans"/>
              </a:rPr>
              <a:t>Большеболдинский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м.о. –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2015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год</a:t>
            </a:r>
            <a:endParaRPr lang="ru-RU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ru-RU" sz="1800" b="1" strike="noStrike" spc="-1">
                <a:solidFill>
                  <a:srgbClr val="C00000"/>
                </a:solidFill>
                <a:latin typeface="Arial"/>
                <a:ea typeface="DejaVu Sans"/>
              </a:rPr>
              <a:t>Вачский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м.о. –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год</a:t>
            </a:r>
            <a:endParaRPr lang="ru-RU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ru-RU" sz="1800" b="1" strike="noStrike" spc="-1">
                <a:solidFill>
                  <a:srgbClr val="C00000"/>
                </a:solidFill>
                <a:latin typeface="Arial"/>
                <a:ea typeface="DejaVu Sans"/>
              </a:rPr>
              <a:t>Ковернинский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м.о. –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год</a:t>
            </a:r>
            <a:endParaRPr lang="ru-RU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ru-RU" sz="1800" b="1" strike="noStrike" spc="-1">
                <a:solidFill>
                  <a:srgbClr val="C00000"/>
                </a:solidFill>
                <a:latin typeface="Arial"/>
                <a:ea typeface="DejaVu Sans"/>
              </a:rPr>
              <a:t>Кстовский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м.о. –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2018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год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83" name="CustomShape 10"/>
          <p:cNvSpPr/>
          <p:nvPr/>
        </p:nvSpPr>
        <p:spPr>
          <a:xfrm>
            <a:off x="2785680" y="2368440"/>
            <a:ext cx="1224360" cy="3308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11"/>
          <p:cNvSpPr/>
          <p:nvPr/>
        </p:nvSpPr>
        <p:spPr>
          <a:xfrm>
            <a:off x="291960" y="5045040"/>
            <a:ext cx="6397200" cy="1522440"/>
          </a:xfrm>
          <a:prstGeom prst="rect">
            <a:avLst/>
          </a:prstGeom>
          <a:solidFill>
            <a:srgbClr val="FFFFFF"/>
          </a:solidFill>
          <a:ln>
            <a:solidFill>
              <a:schemeClr val="accent3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4F6228"/>
                </a:solidFill>
                <a:uFillTx/>
                <a:latin typeface="Arial"/>
                <a:ea typeface="DejaVu Sans"/>
              </a:rPr>
              <a:t>С ПОЛОЖИТЕЛЬНОЙ СТОРОНЫ ОТМЕЧАЮТСЯ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городской округ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г. Выкса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;</a:t>
            </a:r>
            <a:endParaRPr lang="ru-RU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городской округ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Семеновский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endParaRPr lang="ru-RU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Балахнинский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Богородский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и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Вознесенский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м.о.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1"/>
          <p:cNvGrpSpPr/>
          <p:nvPr/>
        </p:nvGrpSpPr>
        <p:grpSpPr>
          <a:xfrm>
            <a:off x="720" y="-2160"/>
            <a:ext cx="12745440" cy="1535400"/>
            <a:chOff x="720" y="-2160"/>
            <a:chExt cx="12745440" cy="1535400"/>
          </a:xfrm>
        </p:grpSpPr>
        <p:sp>
          <p:nvSpPr>
            <p:cNvPr id="86" name="CustomShape 2"/>
            <p:cNvSpPr/>
            <p:nvPr/>
          </p:nvSpPr>
          <p:spPr>
            <a:xfrm rot="5400000">
              <a:off x="5682960" y="-5684400"/>
              <a:ext cx="1380600" cy="12745440"/>
            </a:xfrm>
            <a:prstGeom prst="rect">
              <a:avLst/>
            </a:prstGeom>
            <a:gradFill rotWithShape="0">
              <a:gsLst>
                <a:gs pos="1000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16200000"/>
            </a:gra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3"/>
            <p:cNvSpPr/>
            <p:nvPr/>
          </p:nvSpPr>
          <p:spPr>
            <a:xfrm rot="5400000">
              <a:off x="6296400" y="-4916160"/>
              <a:ext cx="153720" cy="1274544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16200000"/>
            </a:gra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8" name="CustomShape 4"/>
          <p:cNvSpPr/>
          <p:nvPr/>
        </p:nvSpPr>
        <p:spPr>
          <a:xfrm>
            <a:off x="10960920" y="1225800"/>
            <a:ext cx="12063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C49500"/>
                </a:solidFill>
                <a:latin typeface="Calibri"/>
                <a:ea typeface="DejaVu Sans"/>
              </a:rPr>
              <a:t>МЧС РОССИИ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89" name="Рисунок 7"/>
          <p:cNvPicPr/>
          <p:nvPr/>
        </p:nvPicPr>
        <p:blipFill>
          <a:blip r:embed="rId3"/>
          <a:stretch/>
        </p:blipFill>
        <p:spPr>
          <a:xfrm>
            <a:off x="11116080" y="89640"/>
            <a:ext cx="965160" cy="1187280"/>
          </a:xfrm>
          <a:prstGeom prst="rect">
            <a:avLst/>
          </a:prstGeom>
          <a:ln w="0">
            <a:noFill/>
          </a:ln>
        </p:spPr>
      </p:pic>
      <p:sp>
        <p:nvSpPr>
          <p:cNvPr id="90" name="CustomShape 5"/>
          <p:cNvSpPr/>
          <p:nvPr/>
        </p:nvSpPr>
        <p:spPr>
          <a:xfrm rot="5400000">
            <a:off x="6296400" y="-4916160"/>
            <a:ext cx="153720" cy="127454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3366FF"/>
              </a:gs>
            </a:gsLst>
            <a:lin ang="108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6"/>
          <p:cNvSpPr/>
          <p:nvPr/>
        </p:nvSpPr>
        <p:spPr>
          <a:xfrm>
            <a:off x="309960" y="268200"/>
            <a:ext cx="10433520" cy="94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ПОЛОЖИТЕЛЬНЫЙ ОПЫТ ИСПОЛЬЗОВАНИЯ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АВТОНОМНОГО ПОЖАРНОГО ИЗВЕЩАТЕЛЯ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92" name="CustomShape 7"/>
          <p:cNvSpPr/>
          <p:nvPr/>
        </p:nvSpPr>
        <p:spPr>
          <a:xfrm>
            <a:off x="305640" y="1995840"/>
            <a:ext cx="5288760" cy="4394520"/>
          </a:xfrm>
          <a:prstGeom prst="rect">
            <a:avLst/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93" name="CustomShape 8"/>
          <p:cNvSpPr/>
          <p:nvPr/>
        </p:nvSpPr>
        <p:spPr>
          <a:xfrm>
            <a:off x="9259200" y="6203160"/>
            <a:ext cx="2844000" cy="47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9"/>
          <p:cNvSpPr/>
          <p:nvPr/>
        </p:nvSpPr>
        <p:spPr>
          <a:xfrm>
            <a:off x="318600" y="2778480"/>
            <a:ext cx="4990320" cy="30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Arial"/>
                <a:ea typeface="DejaVu Sans"/>
              </a:rPr>
              <a:t>23 сентября 2023 года: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в 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с. Большое Окулово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г.о. Навашинский </a:t>
            </a:r>
            <a:r>
              <a:rPr lang="ru-RU" sz="2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пожарный извещатель спас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b="1" strike="noStrike" spc="-1">
                <a:solidFill>
                  <a:srgbClr val="C00000"/>
                </a:solidFill>
                <a:latin typeface="Arial"/>
                <a:ea typeface="DejaVu Sans"/>
              </a:rPr>
              <a:t>многодетную семью,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в том числе </a:t>
            </a:r>
            <a:r>
              <a:rPr lang="ru-RU" sz="2800" b="1" u="sng" strike="noStrike" spc="-1">
                <a:solidFill>
                  <a:srgbClr val="C00000"/>
                </a:solidFill>
                <a:uFillTx/>
                <a:latin typeface="Arial"/>
                <a:ea typeface="DejaVu Sans"/>
              </a:rPr>
              <a:t>шесть детей</a:t>
            </a:r>
            <a:r>
              <a:rPr lang="ru-RU" sz="2800" b="1" strike="noStrike" spc="-1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в возрасте </a:t>
            </a:r>
            <a:r>
              <a:rPr lang="ru-RU" sz="2800" b="1" strike="noStrike" spc="-1">
                <a:solidFill>
                  <a:srgbClr val="C00000"/>
                </a:solidFill>
                <a:latin typeface="Arial"/>
                <a:ea typeface="DejaVu Sans"/>
              </a:rPr>
              <a:t>от 3 до 15 лет 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95" name="CustomShape 10"/>
          <p:cNvSpPr/>
          <p:nvPr/>
        </p:nvSpPr>
        <p:spPr>
          <a:xfrm>
            <a:off x="305640" y="2021040"/>
            <a:ext cx="522036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Arial"/>
                <a:ea typeface="DejaVu Sans"/>
              </a:rPr>
              <a:t>ПОЛОЖИТЕЛЬНЫЙ ПРИМЕР</a:t>
            </a:r>
            <a:r>
              <a:rPr lang="ru-RU" sz="2400" b="1" strike="noStrike" spc="-1">
                <a:solidFill>
                  <a:srgbClr val="AC0C36"/>
                </a:solidFill>
                <a:latin typeface="Arial"/>
                <a:ea typeface="DejaVu Sans"/>
              </a:rPr>
              <a:t>: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96" name="Picture 3" descr="F:\c78af790-fb20-43c7-8afb-da715218c996.jpg"/>
          <p:cNvPicPr/>
          <p:nvPr/>
        </p:nvPicPr>
        <p:blipFill>
          <a:blip r:embed="rId4"/>
          <a:srcRect l="25341" r="18892"/>
          <a:stretch/>
        </p:blipFill>
        <p:spPr>
          <a:xfrm>
            <a:off x="5653440" y="2005560"/>
            <a:ext cx="3510360" cy="4384800"/>
          </a:xfrm>
          <a:prstGeom prst="rect">
            <a:avLst/>
          </a:prstGeom>
          <a:ln w="0"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" name="Picture 4" descr="F:\271d53ae-6211-483d-843a-83685dcead37.jpg"/>
          <p:cNvPicPr/>
          <p:nvPr/>
        </p:nvPicPr>
        <p:blipFill>
          <a:blip r:embed="rId5"/>
          <a:stretch/>
        </p:blipFill>
        <p:spPr>
          <a:xfrm>
            <a:off x="9214920" y="1992960"/>
            <a:ext cx="2715120" cy="4397400"/>
          </a:xfrm>
          <a:prstGeom prst="rect">
            <a:avLst/>
          </a:prstGeom>
          <a:ln w="0"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8" name="Line 11"/>
          <p:cNvSpPr/>
          <p:nvPr/>
        </p:nvSpPr>
        <p:spPr>
          <a:xfrm>
            <a:off x="318240" y="2544120"/>
            <a:ext cx="5276880" cy="360"/>
          </a:xfrm>
          <a:prstGeom prst="line">
            <a:avLst/>
          </a:prstGeom>
          <a:ln>
            <a:solidFill>
              <a:srgbClr val="C0504D"/>
            </a:solidFill>
            <a:prstDash val="sysDash"/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328320" y="2547720"/>
            <a:ext cx="6489000" cy="3195360"/>
          </a:xfrm>
          <a:prstGeom prst="rect">
            <a:avLst/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grpSp>
        <p:nvGrpSpPr>
          <p:cNvPr id="100" name="Group 2"/>
          <p:cNvGrpSpPr/>
          <p:nvPr/>
        </p:nvGrpSpPr>
        <p:grpSpPr>
          <a:xfrm>
            <a:off x="720" y="-1440"/>
            <a:ext cx="12745440" cy="1534680"/>
            <a:chOff x="720" y="-1440"/>
            <a:chExt cx="12745440" cy="1534680"/>
          </a:xfrm>
        </p:grpSpPr>
        <p:sp>
          <p:nvSpPr>
            <p:cNvPr id="101" name="CustomShape 3"/>
            <p:cNvSpPr/>
            <p:nvPr/>
          </p:nvSpPr>
          <p:spPr>
            <a:xfrm rot="5400000">
              <a:off x="5683320" y="-5684040"/>
              <a:ext cx="1379880" cy="12745440"/>
            </a:xfrm>
            <a:prstGeom prst="rect">
              <a:avLst/>
            </a:prstGeom>
            <a:gradFill rotWithShape="0">
              <a:gsLst>
                <a:gs pos="1000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16200000"/>
            </a:gra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4"/>
            <p:cNvSpPr/>
            <p:nvPr/>
          </p:nvSpPr>
          <p:spPr>
            <a:xfrm rot="5400000">
              <a:off x="6296400" y="-4916160"/>
              <a:ext cx="153720" cy="1274544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16200000"/>
            </a:gra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3" name="CustomShape 5"/>
          <p:cNvSpPr/>
          <p:nvPr/>
        </p:nvSpPr>
        <p:spPr>
          <a:xfrm>
            <a:off x="10961280" y="1225440"/>
            <a:ext cx="12063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C49500"/>
                </a:solidFill>
                <a:latin typeface="Calibri"/>
                <a:ea typeface="DejaVu Sans"/>
              </a:rPr>
              <a:t>МЧС РОССИИ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04" name="Рисунок 7"/>
          <p:cNvPicPr/>
          <p:nvPr/>
        </p:nvPicPr>
        <p:blipFill>
          <a:blip r:embed="rId3"/>
          <a:stretch/>
        </p:blipFill>
        <p:spPr>
          <a:xfrm>
            <a:off x="11115720" y="88920"/>
            <a:ext cx="966240" cy="1188360"/>
          </a:xfrm>
          <a:prstGeom prst="rect">
            <a:avLst/>
          </a:prstGeom>
          <a:ln w="0">
            <a:noFill/>
          </a:ln>
        </p:spPr>
      </p:pic>
      <p:sp>
        <p:nvSpPr>
          <p:cNvPr id="105" name="CustomShape 6"/>
          <p:cNvSpPr/>
          <p:nvPr/>
        </p:nvSpPr>
        <p:spPr>
          <a:xfrm rot="5400000">
            <a:off x="6296400" y="-4916160"/>
            <a:ext cx="153720" cy="127454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3366FF"/>
              </a:gs>
            </a:gsLst>
            <a:lin ang="108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7"/>
          <p:cNvSpPr/>
          <p:nvPr/>
        </p:nvSpPr>
        <p:spPr>
          <a:xfrm>
            <a:off x="142920" y="237240"/>
            <a:ext cx="1132920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ОРГАНИЗАЦИЯ РАБОТЫ ПО УСТАНОВКЕ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АВТОНОМНЫХ ПОЖАРНЫХ ИЗВЕЩАТЕЛЕЙ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107" name="CustomShape 8"/>
          <p:cNvSpPr/>
          <p:nvPr/>
        </p:nvSpPr>
        <p:spPr>
          <a:xfrm>
            <a:off x="9347040" y="6537240"/>
            <a:ext cx="2844000" cy="47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9"/>
          <p:cNvSpPr/>
          <p:nvPr/>
        </p:nvSpPr>
        <p:spPr>
          <a:xfrm>
            <a:off x="10961280" y="1225440"/>
            <a:ext cx="12063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C49500"/>
                </a:solidFill>
                <a:latin typeface="Calibri"/>
                <a:ea typeface="DejaVu Sans"/>
              </a:rPr>
              <a:t>МЧС РОССИИ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09" name="Рисунок 9"/>
          <p:cNvPicPr/>
          <p:nvPr/>
        </p:nvPicPr>
        <p:blipFill>
          <a:blip r:embed="rId4"/>
          <a:srcRect l="14174" t="3829" r="12080" b="6616"/>
          <a:stretch/>
        </p:blipFill>
        <p:spPr>
          <a:xfrm>
            <a:off x="7038000" y="1758960"/>
            <a:ext cx="4849560" cy="4692600"/>
          </a:xfrm>
          <a:prstGeom prst="rect">
            <a:avLst/>
          </a:prstGeom>
          <a:ln w="0">
            <a:noFill/>
          </a:ln>
        </p:spPr>
      </p:pic>
      <p:sp>
        <p:nvSpPr>
          <p:cNvPr id="110" name="CustomShape 10"/>
          <p:cNvSpPr/>
          <p:nvPr/>
        </p:nvSpPr>
        <p:spPr>
          <a:xfrm>
            <a:off x="1157400" y="2721600"/>
            <a:ext cx="5383440" cy="264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до </a:t>
            </a:r>
            <a:r>
              <a:rPr lang="ru-RU" sz="2800" b="1" strike="noStrike" spc="-1">
                <a:solidFill>
                  <a:srgbClr val="C00000"/>
                </a:solidFill>
                <a:latin typeface="Arial"/>
                <a:ea typeface="DejaVu Sans"/>
              </a:rPr>
              <a:t>2026 года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включительно планируется оборудовать автономными пожарными извещателями </a:t>
            </a:r>
            <a:r>
              <a:rPr lang="ru-RU" sz="2800" b="1" strike="noStrike" spc="-1">
                <a:solidFill>
                  <a:srgbClr val="C00000"/>
                </a:solidFill>
                <a:latin typeface="Arial"/>
                <a:ea typeface="DejaVu Sans"/>
              </a:rPr>
              <a:t>жилые помещения более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u="sng" strike="noStrike" spc="-1">
                <a:solidFill>
                  <a:srgbClr val="C00000"/>
                </a:solidFill>
                <a:uFillTx/>
                <a:latin typeface="Arial"/>
                <a:ea typeface="DejaVu Sans"/>
              </a:rPr>
              <a:t>28 тысяч семей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11" name="CustomShape 11"/>
          <p:cNvSpPr/>
          <p:nvPr/>
        </p:nvSpPr>
        <p:spPr>
          <a:xfrm>
            <a:off x="611640" y="2793600"/>
            <a:ext cx="483840" cy="2032200"/>
          </a:xfrm>
          <a:prstGeom prst="flowChartMerge">
            <a:avLst/>
          </a:prstGeom>
          <a:solidFill>
            <a:srgbClr val="FF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12"/>
          <p:cNvSpPr/>
          <p:nvPr/>
        </p:nvSpPr>
        <p:spPr>
          <a:xfrm>
            <a:off x="647280" y="5010480"/>
            <a:ext cx="412200" cy="374040"/>
          </a:xfrm>
          <a:prstGeom prst="ellipse">
            <a:avLst/>
          </a:prstGeom>
          <a:solidFill>
            <a:srgbClr val="FF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"/>
          <p:cNvGrpSpPr/>
          <p:nvPr/>
        </p:nvGrpSpPr>
        <p:grpSpPr>
          <a:xfrm>
            <a:off x="720" y="-2160"/>
            <a:ext cx="12745440" cy="1535400"/>
            <a:chOff x="720" y="-2160"/>
            <a:chExt cx="12745440" cy="1535400"/>
          </a:xfrm>
        </p:grpSpPr>
        <p:sp>
          <p:nvSpPr>
            <p:cNvPr id="114" name="CustomShape 2"/>
            <p:cNvSpPr/>
            <p:nvPr/>
          </p:nvSpPr>
          <p:spPr>
            <a:xfrm rot="5400000">
              <a:off x="5682960" y="-5684400"/>
              <a:ext cx="1380600" cy="12745440"/>
            </a:xfrm>
            <a:prstGeom prst="rect">
              <a:avLst/>
            </a:prstGeom>
            <a:gradFill rotWithShape="0">
              <a:gsLst>
                <a:gs pos="1000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16200000"/>
            </a:gra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CustomShape 3"/>
            <p:cNvSpPr/>
            <p:nvPr/>
          </p:nvSpPr>
          <p:spPr>
            <a:xfrm rot="5400000">
              <a:off x="6296400" y="-4916160"/>
              <a:ext cx="153720" cy="1274544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16200000"/>
            </a:gra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6" name="CustomShape 4"/>
          <p:cNvSpPr/>
          <p:nvPr/>
        </p:nvSpPr>
        <p:spPr>
          <a:xfrm>
            <a:off x="10960920" y="1225800"/>
            <a:ext cx="12063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C49500"/>
                </a:solidFill>
                <a:latin typeface="Calibri"/>
                <a:ea typeface="DejaVu Sans"/>
              </a:rPr>
              <a:t>МЧС РОССИИ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17" name="Рисунок 7_0"/>
          <p:cNvPicPr/>
          <p:nvPr/>
        </p:nvPicPr>
        <p:blipFill>
          <a:blip r:embed="rId3"/>
          <a:stretch/>
        </p:blipFill>
        <p:spPr>
          <a:xfrm>
            <a:off x="11116080" y="89640"/>
            <a:ext cx="965160" cy="1187280"/>
          </a:xfrm>
          <a:prstGeom prst="rect">
            <a:avLst/>
          </a:prstGeom>
          <a:ln w="0">
            <a:noFill/>
          </a:ln>
        </p:spPr>
      </p:pic>
      <p:sp>
        <p:nvSpPr>
          <p:cNvPr id="118" name="CustomShape 5"/>
          <p:cNvSpPr/>
          <p:nvPr/>
        </p:nvSpPr>
        <p:spPr>
          <a:xfrm rot="5400000">
            <a:off x="6296400" y="-4916160"/>
            <a:ext cx="153720" cy="127454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3366FF"/>
              </a:gs>
            </a:gsLst>
            <a:lin ang="108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6"/>
          <p:cNvSpPr/>
          <p:nvPr/>
        </p:nvSpPr>
        <p:spPr>
          <a:xfrm>
            <a:off x="309960" y="439560"/>
            <a:ext cx="1043352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ТРЕБОВАНИЯ НОРМАТИВНЫХ ДОКУМЕНТОВ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20" name="CustomShape 7"/>
          <p:cNvSpPr/>
          <p:nvPr/>
        </p:nvSpPr>
        <p:spPr>
          <a:xfrm>
            <a:off x="9321840" y="6496560"/>
            <a:ext cx="284400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21" name="CustomShape 8"/>
          <p:cNvSpPr/>
          <p:nvPr/>
        </p:nvSpPr>
        <p:spPr>
          <a:xfrm>
            <a:off x="4064040" y="1991880"/>
            <a:ext cx="7820280" cy="405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3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п. 85(1) Правил противопожарного режима в Российской Федерации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, утвержденных постановлением Правительства РФ от 16.09.2020 № 1479: </a:t>
            </a:r>
            <a:r>
              <a:rPr lang="ru-RU" sz="2000" b="0" strike="noStrike" spc="-1">
                <a:solidFill>
                  <a:srgbClr val="FF0000"/>
                </a:solidFill>
                <a:latin typeface="Arial"/>
                <a:ea typeface="DejaVu Sans"/>
              </a:rPr>
              <a:t>в комнатах квартир и жилых домов, не подлежащих защите системой пожарной сигнализации и (или) системой оповещения и управления эвакуацией людей 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 пожаре, в которых проживают многодетные семьи, семьи, находящиеся в трудной жизненной ситуации, в социально опасном положении, </a:t>
            </a:r>
            <a:r>
              <a:rPr lang="ru-RU" sz="2000" b="0" strike="noStrike" spc="-1">
                <a:solidFill>
                  <a:srgbClr val="FF0000"/>
                </a:solidFill>
                <a:latin typeface="Arial"/>
                <a:ea typeface="DejaVu Sans"/>
              </a:rPr>
              <a:t>должны быть установлены и находиться в исправном состоянии автономные дымовые пожарные извещатели.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22" name="Picture 2_0" descr="F:\38ba98d09debda54f30e596802dc30a0.jpg"/>
          <p:cNvPicPr/>
          <p:nvPr/>
        </p:nvPicPr>
        <p:blipFill>
          <a:blip r:embed="rId4"/>
          <a:srcRect l="30053" t="6929" r="30581" b="7569"/>
          <a:stretch/>
        </p:blipFill>
        <p:spPr>
          <a:xfrm>
            <a:off x="309960" y="1642320"/>
            <a:ext cx="3505320" cy="5017680"/>
          </a:xfrm>
          <a:prstGeom prst="rect">
            <a:avLst/>
          </a:prstGeom>
          <a:ln w="0"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"/>
          <p:cNvGrpSpPr/>
          <p:nvPr/>
        </p:nvGrpSpPr>
        <p:grpSpPr>
          <a:xfrm>
            <a:off x="720" y="-1440"/>
            <a:ext cx="12745440" cy="1534680"/>
            <a:chOff x="720" y="-1440"/>
            <a:chExt cx="12745440" cy="1534680"/>
          </a:xfrm>
        </p:grpSpPr>
        <p:sp>
          <p:nvSpPr>
            <p:cNvPr id="124" name="CustomShape 2"/>
            <p:cNvSpPr/>
            <p:nvPr/>
          </p:nvSpPr>
          <p:spPr>
            <a:xfrm rot="5400000">
              <a:off x="5683320" y="-5684040"/>
              <a:ext cx="1379880" cy="12745440"/>
            </a:xfrm>
            <a:prstGeom prst="rect">
              <a:avLst/>
            </a:prstGeom>
            <a:gradFill rotWithShape="0">
              <a:gsLst>
                <a:gs pos="1000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16200000"/>
            </a:gra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CustomShape 3"/>
            <p:cNvSpPr/>
            <p:nvPr/>
          </p:nvSpPr>
          <p:spPr>
            <a:xfrm rot="5400000">
              <a:off x="6296400" y="-4916160"/>
              <a:ext cx="153720" cy="1274544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16200000"/>
            </a:gra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6" name="CustomShape 4"/>
          <p:cNvSpPr/>
          <p:nvPr/>
        </p:nvSpPr>
        <p:spPr>
          <a:xfrm>
            <a:off x="10961280" y="1225440"/>
            <a:ext cx="12063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C49500"/>
                </a:solidFill>
                <a:latin typeface="Calibri"/>
                <a:ea typeface="DejaVu Sans"/>
              </a:rPr>
              <a:t>МЧС РОССИИ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27" name="Рисунок 7"/>
          <p:cNvPicPr/>
          <p:nvPr/>
        </p:nvPicPr>
        <p:blipFill>
          <a:blip r:embed="rId3"/>
          <a:stretch/>
        </p:blipFill>
        <p:spPr>
          <a:xfrm>
            <a:off x="11115720" y="88920"/>
            <a:ext cx="966240" cy="1188360"/>
          </a:xfrm>
          <a:prstGeom prst="rect">
            <a:avLst/>
          </a:prstGeom>
          <a:ln w="0">
            <a:noFill/>
          </a:ln>
        </p:spPr>
      </p:pic>
      <p:sp>
        <p:nvSpPr>
          <p:cNvPr id="128" name="CustomShape 5"/>
          <p:cNvSpPr/>
          <p:nvPr/>
        </p:nvSpPr>
        <p:spPr>
          <a:xfrm rot="5400000">
            <a:off x="6296400" y="-4916160"/>
            <a:ext cx="153720" cy="127454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3366FF"/>
              </a:gs>
            </a:gsLst>
            <a:lin ang="108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6"/>
          <p:cNvSpPr/>
          <p:nvPr/>
        </p:nvSpPr>
        <p:spPr>
          <a:xfrm>
            <a:off x="142920" y="427320"/>
            <a:ext cx="113292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АДМИНИСТРАТИВНАЯ ОТВЕТСТВЕННОСТЬ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30" name="CustomShape 7"/>
          <p:cNvSpPr/>
          <p:nvPr/>
        </p:nvSpPr>
        <p:spPr>
          <a:xfrm>
            <a:off x="9347040" y="6537240"/>
            <a:ext cx="2844000" cy="47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8"/>
          <p:cNvSpPr/>
          <p:nvPr/>
        </p:nvSpPr>
        <p:spPr>
          <a:xfrm>
            <a:off x="10961280" y="1225440"/>
            <a:ext cx="12063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C49500"/>
                </a:solidFill>
                <a:latin typeface="Calibri"/>
                <a:ea typeface="DejaVu Sans"/>
              </a:rPr>
              <a:t>МЧС РОССИИ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32" name="CustomShape 9"/>
          <p:cNvSpPr/>
          <p:nvPr/>
        </p:nvSpPr>
        <p:spPr>
          <a:xfrm>
            <a:off x="4933800" y="2004480"/>
            <a:ext cx="7147800" cy="4204800"/>
          </a:xfrm>
          <a:prstGeom prst="rect">
            <a:avLst/>
          </a:prstGeom>
          <a:noFill/>
          <a:ln w="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700" b="0" strike="noStrike" spc="-1">
                <a:solidFill>
                  <a:srgbClr val="222222"/>
                </a:solidFill>
                <a:latin typeface="Arial"/>
                <a:ea typeface="Times New Roman"/>
              </a:rPr>
              <a:t>Нарушение требований </a:t>
            </a:r>
            <a:r>
              <a:rPr lang="ru-RU" sz="2700" b="1" strike="noStrike" spc="-1">
                <a:solidFill>
                  <a:srgbClr val="C00000"/>
                </a:solidFill>
                <a:latin typeface="Arial"/>
                <a:ea typeface="Times New Roman"/>
              </a:rPr>
              <a:t>пункта 85 (1) Правил противопожарного режима 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700" b="1" strike="noStrike" spc="-1">
                <a:solidFill>
                  <a:srgbClr val="C00000"/>
                </a:solidFill>
                <a:latin typeface="Arial"/>
                <a:ea typeface="Times New Roman"/>
              </a:rPr>
              <a:t>в Российской Федерации</a:t>
            </a:r>
            <a:r>
              <a:rPr lang="ru-RU" sz="2700" b="1" strike="noStrike" spc="-1">
                <a:solidFill>
                  <a:srgbClr val="222222"/>
                </a:solidFill>
                <a:latin typeface="Arial"/>
                <a:ea typeface="Times New Roman"/>
              </a:rPr>
              <a:t> 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700" b="0" strike="noStrike" spc="-1">
                <a:solidFill>
                  <a:srgbClr val="222222"/>
                </a:solidFill>
                <a:latin typeface="Arial"/>
                <a:ea typeface="Times New Roman"/>
              </a:rPr>
              <a:t>(утв. постановлением Правительства Российской Федерации от 16.09.2020 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700" b="0" strike="noStrike" spc="-1">
                <a:solidFill>
                  <a:srgbClr val="222222"/>
                </a:solidFill>
                <a:latin typeface="Arial"/>
                <a:ea typeface="Times New Roman"/>
              </a:rPr>
              <a:t>№ 1479) влечёт </a:t>
            </a:r>
            <a:r>
              <a:rPr lang="ru-RU" sz="2700" b="1" strike="noStrike" spc="-1">
                <a:solidFill>
                  <a:srgbClr val="C00000"/>
                </a:solidFill>
                <a:latin typeface="Arial"/>
                <a:ea typeface="Times New Roman"/>
              </a:rPr>
              <a:t>административную ответственность по ч. 1 ст. 20.4 КоАП РФ</a:t>
            </a:r>
            <a:r>
              <a:rPr lang="ru-RU" sz="2700" b="0" strike="noStrike" spc="-1">
                <a:solidFill>
                  <a:srgbClr val="222222"/>
                </a:solidFill>
                <a:latin typeface="Arial"/>
                <a:ea typeface="Times New Roman"/>
              </a:rPr>
              <a:t> в виде предупреждения или наложения административного штрафа в размере 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700" b="0" strike="noStrike" spc="-1">
                <a:solidFill>
                  <a:srgbClr val="222222"/>
                </a:solidFill>
                <a:latin typeface="Arial"/>
                <a:ea typeface="Times New Roman"/>
              </a:rPr>
              <a:t>от </a:t>
            </a:r>
            <a:r>
              <a:rPr lang="ru-RU" sz="2700" b="1" strike="noStrike" spc="-1">
                <a:solidFill>
                  <a:srgbClr val="222222"/>
                </a:solidFill>
                <a:latin typeface="Arial"/>
                <a:ea typeface="Times New Roman"/>
              </a:rPr>
              <a:t>5</a:t>
            </a:r>
            <a:r>
              <a:rPr lang="ru-RU" sz="2700" b="0" strike="noStrike" spc="-1">
                <a:solidFill>
                  <a:srgbClr val="222222"/>
                </a:solidFill>
                <a:latin typeface="Arial"/>
                <a:ea typeface="Times New Roman"/>
              </a:rPr>
              <a:t> до </a:t>
            </a:r>
            <a:r>
              <a:rPr lang="ru-RU" sz="2700" b="1" strike="noStrike" spc="-1">
                <a:solidFill>
                  <a:srgbClr val="222222"/>
                </a:solidFill>
                <a:latin typeface="Arial"/>
                <a:ea typeface="Times New Roman"/>
              </a:rPr>
              <a:t>15</a:t>
            </a:r>
            <a:r>
              <a:rPr lang="ru-RU" sz="2700" b="0" strike="noStrike" spc="-1">
                <a:solidFill>
                  <a:srgbClr val="222222"/>
                </a:solidFill>
                <a:latin typeface="Arial"/>
                <a:ea typeface="Times New Roman"/>
              </a:rPr>
              <a:t> тыс. рублей.</a:t>
            </a:r>
            <a:endParaRPr lang="ru-RU" sz="2700" b="0" strike="noStrike" spc="-1">
              <a:latin typeface="Arial"/>
            </a:endParaRPr>
          </a:p>
        </p:txBody>
      </p:sp>
      <p:pic>
        <p:nvPicPr>
          <p:cNvPr id="133" name="Picture 2" descr="F:\obnovlennaya-redakciya-koap.jpg"/>
          <p:cNvPicPr/>
          <p:nvPr/>
        </p:nvPicPr>
        <p:blipFill>
          <a:blip r:embed="rId4"/>
          <a:stretch/>
        </p:blipFill>
        <p:spPr>
          <a:xfrm>
            <a:off x="213840" y="2561040"/>
            <a:ext cx="4442760" cy="313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7657</TotalTime>
  <Words>363</Words>
  <Application>Microsoft Office PowerPoint</Application>
  <PresentationFormat>Произвольный</PresentationFormat>
  <Paragraphs>63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Управление службы протокола</dc:creator>
  <dc:description/>
  <cp:lastModifiedBy>Артём Сергеевич Пугачёв</cp:lastModifiedBy>
  <cp:revision>1099</cp:revision>
  <cp:lastPrinted>2020-12-17T13:03:40Z</cp:lastPrinted>
  <dcterms:created xsi:type="dcterms:W3CDTF">2017-09-29T14:32:11Z</dcterms:created>
  <dcterms:modified xsi:type="dcterms:W3CDTF">2024-11-26T16:49:05Z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21</vt:i4>
  </property>
  <property fmtid="{D5CDD505-2E9C-101B-9397-08002B2CF9AE}" pid="3" name="PresentationFormat">
    <vt:lpwstr>Произвольный</vt:lpwstr>
  </property>
  <property fmtid="{D5CDD505-2E9C-101B-9397-08002B2CF9AE}" pid="4" name="Slides">
    <vt:i4>21</vt:i4>
  </property>
</Properties>
</file>