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90" r:id="rId3"/>
    <p:sldId id="296" r:id="rId4"/>
    <p:sldId id="291" r:id="rId5"/>
    <p:sldId id="293" r:id="rId6"/>
    <p:sldId id="292" r:id="rId7"/>
    <p:sldId id="258" r:id="rId8"/>
    <p:sldId id="259" r:id="rId9"/>
    <p:sldId id="262" r:id="rId10"/>
    <p:sldId id="260" r:id="rId11"/>
    <p:sldId id="261" r:id="rId12"/>
    <p:sldId id="263" r:id="rId13"/>
    <p:sldId id="270" r:id="rId14"/>
    <p:sldId id="264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99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3" r:id="rId32"/>
    <p:sldId id="284" r:id="rId33"/>
    <p:sldId id="285" r:id="rId34"/>
    <p:sldId id="286" r:id="rId35"/>
    <p:sldId id="287" r:id="rId36"/>
    <p:sldId id="288" r:id="rId37"/>
    <p:sldId id="298" r:id="rId38"/>
    <p:sldId id="297" r:id="rId39"/>
    <p:sldId id="28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537C2-010B-4E69-8EF0-6EAE6F7F4194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E85E6-ED0C-4FB5-85C8-D574C8BC6E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7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87303-EBE2-4F6F-9445-DD8D444BDADA}" type="datetimeFigureOut">
              <a:rPr lang="ru-RU" smtClean="0"/>
              <a:pPr/>
              <a:t>01.12.2019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EA8C-2130-4912-811F-7D720AF46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147002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Aharoni" pitchFamily="2" charset="-79"/>
              </a:rPr>
              <a:t>Организация различных видов деятельности и общения детей</a:t>
            </a:r>
            <a:br>
              <a:rPr lang="ru-RU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n-ea"/>
                <a:cs typeface="Aharoni" pitchFamily="2" charset="-79"/>
              </a:rPr>
            </a:b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653136"/>
            <a:ext cx="3992488" cy="1752600"/>
          </a:xfrm>
        </p:spPr>
        <p:txBody>
          <a:bodyPr>
            <a:normAutofit/>
          </a:bodyPr>
          <a:lstStyle/>
          <a:p>
            <a:pPr algn="r"/>
            <a:r>
              <a:rPr lang="ru-RU" sz="2900" i="1" dirty="0" smtClean="0">
                <a:solidFill>
                  <a:schemeClr val="tx1"/>
                </a:solidFill>
              </a:rPr>
              <a:t>Выполнила</a:t>
            </a:r>
            <a:r>
              <a:rPr lang="ru-RU" sz="2900" i="1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ru-RU" sz="2900" i="1" dirty="0" smtClean="0">
                <a:solidFill>
                  <a:schemeClr val="tx1"/>
                </a:solidFill>
              </a:rPr>
              <a:t> </a:t>
            </a:r>
            <a:r>
              <a:rPr lang="ru-RU" sz="2900" i="1" dirty="0" smtClean="0">
                <a:solidFill>
                  <a:schemeClr val="tx1"/>
                </a:solidFill>
              </a:rPr>
              <a:t>Чулкова Е.Н.</a:t>
            </a:r>
          </a:p>
          <a:p>
            <a:pPr algn="r"/>
            <a:r>
              <a:rPr lang="ru-RU" sz="2900" i="1" dirty="0" smtClean="0">
                <a:solidFill>
                  <a:schemeClr val="tx1"/>
                </a:solidFill>
              </a:rPr>
              <a:t>    </a:t>
            </a:r>
            <a:endParaRPr lang="ru-RU" dirty="0"/>
          </a:p>
        </p:txBody>
      </p:sp>
      <p:pic>
        <p:nvPicPr>
          <p:cNvPr id="5" name="Picture 6" descr="http://slavyanskaya-kultura.ru/images/88%2820%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8323">
            <a:off x="827584" y="3573016"/>
            <a:ext cx="395626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труда дошкольников: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Самообслуживание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Труд в природе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Хозяйственно – бытовой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Ручной труд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-21c6bef3ff67453dffd8ca046e75553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4653136"/>
            <a:ext cx="1944216" cy="19685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_20170926_122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653136"/>
            <a:ext cx="1856683" cy="1949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_20171123_111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653136"/>
            <a:ext cx="2425853" cy="1964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_20180329_1112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4653136"/>
            <a:ext cx="1835696" cy="1955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P_20180906_1144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2636912"/>
            <a:ext cx="2729581" cy="1790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P_20181221_112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260647"/>
            <a:ext cx="2226277" cy="2178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организации трудовой деятельности дошкольников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36290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ПОРУЧЕНИЯ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могут быть индивидуальными,</a:t>
            </a:r>
            <a:r>
              <a:rPr lang="ru-RU" sz="2000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подгрупповыми, общими;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000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продолжительности - кратковременными или длительными,  постоянными или разовыми; по содержанию - соответствовать видам труда.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ДЕЖУРСТВО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предполагает труд одного или нескольких детей в интересах группы (дежурство по столовой,</a:t>
            </a:r>
            <a:r>
              <a:rPr lang="ru-RU" sz="2000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уголке природы, по подготовке к занятиям).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КОЛЛЕКТИВНЫЙ ТРУД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 на решение нравственных задач, создает</a:t>
            </a:r>
            <a:r>
              <a:rPr lang="ru-RU" sz="2000" i="1" baseline="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благоприятные условия для формирования у детей умений согласовывать свои действия, помогать друг другу, устанавливать единый темп работы.</a:t>
            </a:r>
            <a:endParaRPr lang="ru-RU" sz="20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-bb512ec6531e7ddb2c5dcd4c46d1d78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33831">
            <a:off x="1043608" y="5157192"/>
            <a:ext cx="1185335" cy="1496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_20181009_1206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7817">
            <a:off x="6804248" y="5157192"/>
            <a:ext cx="1169437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_20180829_085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5157192"/>
            <a:ext cx="2411760" cy="1546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Продуктивные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виды деятельности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Творчество – это качество, которое ты вносишь в деятельность, которой занимаешься.</a:t>
            </a:r>
          </a:p>
          <a:p>
            <a:pPr algn="r">
              <a:buNone/>
            </a:pPr>
            <a:endParaRPr lang="ru-RU" sz="2400" b="1" i="1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Ошо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(Просветленный </a:t>
            </a:r>
          </a:p>
          <a:p>
            <a:pPr algn="r">
              <a:buNone/>
            </a:pPr>
            <a:r>
              <a:rPr lang="ru-RU" sz="1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из Индии)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sm_full.asp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02190">
            <a:off x="949756" y="2165802"/>
            <a:ext cx="3737943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продуктивной деятельности: </a:t>
            </a:r>
            <a:r>
              <a:rPr lang="ru-RU" sz="32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творческие способности детей.</a:t>
            </a:r>
            <a:endParaRPr lang="ru-RU" sz="3600" b="1" i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952328"/>
          </a:xfrm>
        </p:spPr>
        <p:txBody>
          <a:bodyPr/>
          <a:lstStyle/>
          <a:p>
            <a:pPr algn="ctr"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культуру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мелкую моторику рук;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Совершенствовать и углублять изобразительные навыки;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раскрытию творческого потенциала.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10a8388adbcab7f7978fe0167cb9cc4c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509120"/>
            <a:ext cx="3168352" cy="2174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_20171116_1008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43931">
            <a:off x="611560" y="4581128"/>
            <a:ext cx="1656185" cy="2107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_20181015_1608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1916">
            <a:off x="6660232" y="4581128"/>
            <a:ext cx="1849845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творчества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4258816" cy="240486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Documents and Settings\User\Рабочий стол\ле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149080"/>
            <a:ext cx="213954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3" descr="C:\Documents and Settings\User\Рабочий стол\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3479032" cy="1956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C:\Documents and Settings\User\Рабочий стол\fg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367478" cy="2537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5" descr="C:\Documents and Settings\User\Рабочий стол\57b61a74d5f529b21fd09f4111db9a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8414">
            <a:off x="5371732" y="1372706"/>
            <a:ext cx="3240642" cy="2139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1330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 приема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Художественное слово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Рассказ</a:t>
            </a:r>
          </a:p>
          <a:p>
            <a:pPr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образца воспитателя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Рисование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3888432" cy="46413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традиционной технике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гуашью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акварелью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цветными карандашами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восковыми мелками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фломастерами</a:t>
            </a:r>
          </a:p>
          <a:p>
            <a:pPr>
              <a:lnSpc>
                <a:spcPct val="150000"/>
              </a:lnSpc>
              <a:buNone/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мелом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980728"/>
            <a:ext cx="40324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0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нетрадиционной технике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монотипия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пуантилизм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тычкование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выдувание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-оттиск…</a:t>
            </a:r>
          </a:p>
          <a:p>
            <a:endParaRPr lang="ru-RU" dirty="0"/>
          </a:p>
        </p:txBody>
      </p:sp>
      <p:pic>
        <p:nvPicPr>
          <p:cNvPr id="5" name="Рисунок 4" descr="IMG-3248487d12fc1616b4faac89938b6add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09777">
            <a:off x="6372200" y="4293096"/>
            <a:ext cx="2310992" cy="2339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_20171108_0943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39260">
            <a:off x="395537" y="4286760"/>
            <a:ext cx="1728192" cy="2355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_20180508_0945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293096"/>
            <a:ext cx="3677869" cy="2369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Нетрадиционные техники рисования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Samsung\Desktop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096344" cy="223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Samsung\Desktop\кар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93096"/>
            <a:ext cx="2592288" cy="197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Samsung\Desktop\карт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200400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художественнАЯ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обработкА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материалов и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изобразительноЕ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искусствО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700808"/>
            <a:ext cx="4402832" cy="4425355"/>
          </a:xfrm>
        </p:spPr>
        <p:txBody>
          <a:bodyPr/>
          <a:lstStyle/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 будет счастлив тогда, когда у каждого человека будет душа художника. Иначе говоря, когда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каждый будет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находить радость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своем труде.</a:t>
            </a:r>
          </a:p>
          <a:p>
            <a:pPr algn="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Роден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image0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3150">
            <a:off x="448127" y="2770034"/>
            <a:ext cx="4847565" cy="2995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Художественный ручной труд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87129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творческая работа в которой могут использовать различные материалы, из которых в процессе создаются произведения искусства (детские поделки). </a:t>
            </a:r>
          </a:p>
          <a:p>
            <a:pPr algn="just">
              <a:buNone/>
            </a:pPr>
            <a:endParaRPr lang="ru-RU" sz="28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пособствует развитию речи  детей, волевых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качеств личности, подготавливает руку к письму.</a:t>
            </a:r>
          </a:p>
          <a:p>
            <a:pPr marL="514350" indent="-514350" algn="just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 внимание, память, воображение,</a:t>
            </a:r>
          </a:p>
          <a:p>
            <a:pPr algn="just"/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фантазию.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Воспитывает любовь к труду.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игровАЯ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 </a:t>
            </a:r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деятельностЬ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детей раннего и дошкольного возраста</a:t>
            </a:r>
            <a:endParaRPr lang="ru-RU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608512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SimSun" pitchFamily="2"/>
                <a:cs typeface="Times New Roman" pitchFamily="18" charset="0"/>
              </a:rPr>
              <a:t>Игра — это огромное светлое окно,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SimSun" pitchFamily="2"/>
                <a:cs typeface="Times New Roman" pitchFamily="18" charset="0"/>
              </a:rPr>
              <a:t>через которое в духовный мир ребенка вливается живительный поток представлений, понятий об окружающем мире.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SimSun" pitchFamily="2"/>
                <a:cs typeface="Times New Roman" pitchFamily="18" charset="0"/>
              </a:rPr>
              <a:t>Игра — это искра, зажигающая огонек пытливости и любознательности.</a:t>
            </a:r>
          </a:p>
          <a:p>
            <a:pPr algn="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SimSun" pitchFamily="2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SimSun" pitchFamily="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SimSun" pitchFamily="2"/>
                <a:cs typeface="Times New Roman" pitchFamily="18" charset="0"/>
              </a:rPr>
              <a:t>Сухомлинский В. А.</a:t>
            </a:r>
            <a:r>
              <a:rPr lang="ru-RU" sz="2400" b="1" dirty="0" smtClean="0">
                <a:solidFill>
                  <a:srgbClr val="7030A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dets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0830">
            <a:off x="960096" y="4114705"/>
            <a:ext cx="3131591" cy="2370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Цель: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27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700" b="1" i="1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способности в продуктивной деятельности</a:t>
            </a:r>
            <a:endParaRPr lang="ru-RU" sz="3200" b="1" i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навыки в работе с разнообразными материалами и техниками;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предпосылки поисковой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эстетическое восприятие мира природы, художественного творчества взрослых и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способности нестандартно мыслить, создавать креативные продукты собственной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мелкую моторику рук;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пространственное воображение, смекалку, инициативность, фантазию, смелость в изложении своих замыслов.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и методы продуктивной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Групповая   и индивидуальная работа с детьми;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Выставки творческих работ в группе, в ДОУ;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Тематические развлечения;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классы, консультации;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Родительские собрания;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предметно-пространственной  развивающей среды.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Ум ребенка находиться на кончиках   его пальцев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манипуляций рук на функции высшей нервной деятельности, развитие речи доказали работы В.М.Бехтерева, А.Н.Леонтьева, </a:t>
            </a:r>
            <a:r>
              <a:rPr lang="ru-RU" altLang="ru-RU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А.Р.Лурия</a:t>
            </a: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И.М.Сеченова</a:t>
            </a:r>
            <a:endParaRPr lang="ru-RU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ekhterev_19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568" y="4077072"/>
            <a:ext cx="1519238" cy="2232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5" descr="ACWCXWHCAF1DYDHCA7FBPV9CAETETBFCASJ7ETLCAFT6891CAMG0GEKCAIROHAHCAB3ATQ9CA7ZX6VECA9HX6M9CAA1A3PECAAUM8NRCAWTU3U1CA91EVXJCAP1Q48LCAZU6IUVCA2J4GQCCA7TWTS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7118" y="4016376"/>
            <a:ext cx="1646237" cy="20081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4" descr="AV333OXCAFZ2VQVCAM9ZGBACA5LAHE6CADLTDH8CA1L85P4CAJFOASJCAH0ES25CA0H0FRHCA0EI4OACA4LS4KGCAUM6V2GCAQ1UGJGCAJCE13ACAX0A2ZTCAO7VY5OCAE182P0CAVFFFO1CA3AB34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4221088"/>
            <a:ext cx="1606550" cy="19986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A8ZT148CA6DULOSCA9GZBPGCABXKB2SCAT1Y6APCA2VTITECAXUCTQLCAUJSXYLCAJK0JJJCAGPS0JECAUOIWA0CA6UXER5CAA98792CAPGWI1FCAH0028JCA2997QVCAZMT13OCA7FKA32CAZZD3F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304" y="4077072"/>
            <a:ext cx="1435100" cy="209073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Desktop\zaja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671">
            <a:off x="670436" y="598190"/>
            <a:ext cx="3203848" cy="2560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Samsung\Desktop\resiz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1269">
            <a:off x="5436096" y="548680"/>
            <a:ext cx="3172619" cy="2563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Samsung\Desktop\podelki-k-8-marta-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744416" cy="3152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18664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музыкальноЕ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/>
          <a:lstStyle/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Без музыки трудно представить себе жизнь человека. Без звуков музыки она была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 неполна, глуха, бедна...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Д.Шостакович</a:t>
            </a:r>
          </a:p>
          <a:p>
            <a:endParaRPr lang="ru-RU" dirty="0"/>
          </a:p>
        </p:txBody>
      </p:sp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65651">
            <a:off x="480422" y="3185022"/>
            <a:ext cx="5807946" cy="32151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музыкального воспитания: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всестороннее развитие творческой личности детей средствами музыкального искусства.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4c8638d8bf7b276b2ab46d0add1f9bc1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132856"/>
            <a:ext cx="4320480" cy="4554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3a3c3747e07ec5bcfc4147d9874b95ab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7"/>
            <a:ext cx="2520280" cy="2181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eb5058576269bb708701ba4a40353a6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100" y="4450499"/>
            <a:ext cx="3044821" cy="2153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любовь и интерес к музыке;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Обогащать знания детей в музыкальных понятиях;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навыки в слушании музыки, пении, игре на музыкальных инструментах;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эмоциональную отзывчивость к музыке, сенсорные и основные музыкальные способности;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Содействовать проявлению музыкального вкуса.</a:t>
            </a:r>
            <a:endParaRPr lang="ru-RU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музыкальной деятельности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rmAutofit fontScale="55000" lnSpcReduction="20000"/>
          </a:bodyPr>
          <a:lstStyle/>
          <a:p>
            <a:pPr fontAlgn="t">
              <a:buFont typeface="Wingdings" pitchFamily="2" charset="2"/>
              <a:buChar char="v"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Слушание - восприятие музыки</a:t>
            </a:r>
          </a:p>
          <a:p>
            <a:pPr fontAlgn="t">
              <a:buFont typeface="Wingdings" pitchFamily="2" charset="2"/>
              <a:buChar char="v"/>
            </a:pP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v"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Исполнительство</a:t>
            </a:r>
          </a:p>
          <a:p>
            <a:pPr marL="0" indent="0" fontAlgn="t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пение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музыкально-ритмические движения</a:t>
            </a:r>
          </a:p>
          <a:p>
            <a:pPr marL="0" indent="0" fontAlgn="t">
              <a:buNone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игра на детских музыкальных инструментах</a:t>
            </a:r>
          </a:p>
          <a:p>
            <a:pPr marL="0" indent="0" fontAlgn="t">
              <a:buNone/>
            </a:pPr>
            <a:endParaRPr lang="ru-RU" sz="44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v"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Детское музыкальное творчество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t">
              <a:buNone/>
            </a:pP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>
              <a:buFont typeface="Wingdings" pitchFamily="2" charset="2"/>
              <a:buChar char="v"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Музыкально-образовательная деятельность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Музыкально-образовательная деятельность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нотной грамоты;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жанрами музыкального искусства;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со средствами музыкальной выразительности.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221088"/>
            <a:ext cx="360040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Формы организации музыкальной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Музыкальные занятия;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музыкальной деятельности в течении дня(повседневная жизнь детей);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Праздники и развлечения;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Самостоятельная музыкальная деятельность;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Кружковая работа.</a:t>
            </a: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23a8b59288cd45dbe9eb22c3ddf1f890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25144"/>
            <a:ext cx="2952328" cy="1878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_20180216_1057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581128"/>
            <a:ext cx="1872208" cy="2129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710959d3afbcf8ce82ed7df1b4e7e1aa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58376">
            <a:off x="6012160" y="4293096"/>
            <a:ext cx="2714136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r>
              <a:rPr lang="ru-RU" sz="3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r>
              <a:rPr lang="ru-RU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игровой деятельности: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познание окружающего мира - создание условий для развития физических, интеллектуальных и личностных качеств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навыков для дальнейшей учебной деятельности.</a:t>
            </a: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None/>
            </a:pPr>
            <a:r>
              <a:rPr lang="ru-RU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воображения, внимания, речи, образной памяти и мышления;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коммуникативных качеств у детей;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мелкой моторики и координации; 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самостоятельности и активности в отношениях.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sung\AppData\Local\Temp\IMG-60769df2c1aad75dc74485564b4f11c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520280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Samsung\AppData\Local\Temp\IMG-eb5058576269bb708701ba4a40353a6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417465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Samsung\AppData\Local\Temp\P_20180327_1152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242" y="1700808"/>
            <a:ext cx="2533007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96944" cy="1143000"/>
          </a:xfrm>
        </p:spPr>
        <p:txBody>
          <a:bodyPr>
            <a:normAutofit/>
          </a:bodyPr>
          <a:lstStyle/>
          <a:p>
            <a:r>
              <a:rPr lang="ru-RU" sz="31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организациЯ</a:t>
            </a:r>
            <a:r>
              <a:rPr lang="ru-RU" sz="3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 </a:t>
            </a:r>
            <a:r>
              <a:rPr lang="ru-RU" sz="31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общения детей дошкольного возраста</a:t>
            </a:r>
            <a:endParaRPr lang="ru-RU" sz="3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600200"/>
            <a:ext cx="4906888" cy="4525963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Единственная настоящая роскошь – это роскошь человеческого общения.</a:t>
            </a:r>
          </a:p>
          <a:p>
            <a:pPr algn="r"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А.де Сент-Экзюпери</a:t>
            </a:r>
          </a:p>
          <a:p>
            <a:pPr algn="r">
              <a:buNone/>
            </a:pP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ello_html_50641d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75470">
            <a:off x="302773" y="2101202"/>
            <a:ext cx="3570387" cy="3893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Общение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вербальное           невербальное</a:t>
            </a: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1844824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Жесты, мимика, пантомимика, быстрота речи, паузы, прикосновения, смех. 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844824"/>
            <a:ext cx="4012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Передача информации от одного человека к другому и ее осмысление при помощи слов.</a:t>
            </a:r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411760" y="14127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44208" y="148478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724128" y="620688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627784" y="548680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IMG-194b8565583c2901e541fb412e25de1b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284984"/>
            <a:ext cx="3864280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P_20180428_094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284984"/>
            <a:ext cx="3384376" cy="2548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5822107"/>
          </a:xfrm>
        </p:spPr>
        <p:txBody>
          <a:bodyPr>
            <a:normAutofit fontScale="925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общении со сверстниками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учатся выражать себя ,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свои мысли, считаться с мнением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других, проявлять себя </a:t>
            </a:r>
          </a:p>
          <a:p>
            <a:pPr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разнообразных отношениях.</a:t>
            </a:r>
          </a:p>
          <a:p>
            <a:pPr>
              <a:buNone/>
            </a:pPr>
            <a:endParaRPr lang="ru-RU" sz="2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общении со взрослым ребенок</a:t>
            </a:r>
          </a:p>
          <a:p>
            <a:pPr algn="r"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учится правильному поведению, </a:t>
            </a:r>
          </a:p>
          <a:p>
            <a:pPr algn="r"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грамотной речи, правильным </a:t>
            </a:r>
          </a:p>
          <a:p>
            <a:pPr algn="r"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поступкам; умению слушать</a:t>
            </a:r>
          </a:p>
          <a:p>
            <a:pPr algn="r"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понимать другого,</a:t>
            </a:r>
          </a:p>
          <a:p>
            <a:pPr algn="r">
              <a:buNone/>
            </a:pPr>
            <a:r>
              <a:rPr lang="ru-RU" sz="3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узнавать новые знания.</a:t>
            </a:r>
          </a:p>
        </p:txBody>
      </p:sp>
      <p:pic>
        <p:nvPicPr>
          <p:cNvPr id="4" name="Рисунок 3" descr="IMG-2aaf548b363874c72657e18c1277d086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50182">
            <a:off x="6020585" y="321354"/>
            <a:ext cx="2195249" cy="247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9b9084cc6f224648c4670e143d5f3cd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98618">
            <a:off x="678791" y="3517130"/>
            <a:ext cx="2660851" cy="2660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89844"/>
              </p:ext>
            </p:extLst>
          </p:nvPr>
        </p:nvGraphicFramePr>
        <p:xfrm>
          <a:off x="179512" y="1916832"/>
          <a:ext cx="8784975" cy="36078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35672"/>
                <a:gridCol w="3464927"/>
                <a:gridCol w="3384376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Возраст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Форма общения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Цель общения</a:t>
                      </a: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1,5 лет</a:t>
                      </a:r>
                    </a:p>
                    <a:p>
                      <a:pPr algn="ctr"/>
                      <a:endParaRPr lang="ru-RU" b="1" i="1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Отношение к сверстнику как к очень интересному предмету или объекту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977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Эмоционально-практическая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Соучастие в забавах, шалостях</a:t>
                      </a:r>
                    </a:p>
                  </a:txBody>
                  <a:tcPr/>
                </a:tc>
              </a:tr>
              <a:tr h="10658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 – 6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Ситуативно-деловая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(расцвет сюжетно-ролевой игры)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Деловое сотрудничество</a:t>
                      </a:r>
                    </a:p>
                  </a:txBody>
                  <a:tcPr/>
                </a:tc>
              </a:tr>
              <a:tr h="7200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7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Внеситуативно-деловая</a:t>
                      </a:r>
                      <a:endParaRPr lang="ru-RU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Сотрудничество</a:t>
                      </a:r>
                      <a:endParaRPr lang="ru-RU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форм общения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 сверстниками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64904"/>
            <a:ext cx="8229600" cy="4525963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Благодаря полноценному проживанию каждого 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возрастного этапа 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формируется 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коммуникативный </a:t>
            </a:r>
          </a:p>
          <a:p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компонент готовности к школе.</a:t>
            </a:r>
          </a:p>
          <a:p>
            <a:pPr algn="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Навыки сотрудничества</a:t>
            </a:r>
          </a:p>
          <a:p>
            <a:pPr algn="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необходимы для </a:t>
            </a:r>
          </a:p>
          <a:p>
            <a:pPr algn="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дальнейшей взрослой </a:t>
            </a:r>
          </a:p>
          <a:p>
            <a:pPr algn="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dirty="0"/>
          </a:p>
        </p:txBody>
      </p:sp>
      <p:pic>
        <p:nvPicPr>
          <p:cNvPr id="5" name="Рисунок 4" descr="IMG-1ddde83b4d52683b8b74b9853fafb60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6440">
            <a:off x="738427" y="3979522"/>
            <a:ext cx="2355481" cy="2630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_20171207_090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3826">
            <a:off x="5881843" y="344713"/>
            <a:ext cx="2969038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498178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Социально – коммуникативная компетентность подразумевает развитие умений: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 эмоциональные состояния сверстника, взрослого (веселый, грустный, рассерженный, упрямый и т.д.) и рассказать о нем;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Получать необходимую информацию в общении;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Выслушать другого человека, с уважением относиться к его мнению, интересам;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Вести простой диалог со взрослыми и сверстниками;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Отстаивать свое мнение;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Соотносить свои желания, стремления с интересами других людей;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Принимать участие в коллективных делах (договариваться, уступать и т.д.);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Уважительно относиться к окружающим людям;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Принимать и оказывать помощь;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ссориться, спокойно реагировать в конфликтных ситуациях.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fc439eabd07df82a81779d6ffd0c4a1c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46027">
            <a:off x="4860032" y="1700808"/>
            <a:ext cx="4071485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5b9ccceb6b1c27274b6d42798d19ac8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75376">
            <a:off x="323528" y="1412776"/>
            <a:ext cx="3960440" cy="3034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385aa73c77238e4147156c1765a7431d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0249">
            <a:off x="4500387" y="4410754"/>
            <a:ext cx="3312368" cy="2111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90571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853136"/>
          </a:xfrm>
        </p:spPr>
        <p:txBody>
          <a:bodyPr/>
          <a:lstStyle/>
          <a:p>
            <a:pPr algn="r">
              <a:buNone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Личность и способности ребенка развиваются только в той деятельности, которой он занимается по собственному желанию и с интересом.</a:t>
            </a:r>
          </a:p>
          <a:p>
            <a:pPr algn="r">
              <a:buNone/>
            </a:pP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Конфуций</a:t>
            </a:r>
          </a:p>
          <a:p>
            <a:endParaRPr lang="ru-RU" dirty="0"/>
          </a:p>
        </p:txBody>
      </p:sp>
      <p:pic>
        <p:nvPicPr>
          <p:cNvPr id="3074" name="Picture 2" descr="C:\Users\Samsung\Desktop\картинка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3772">
            <a:off x="395536" y="2780928"/>
            <a:ext cx="4824536" cy="3761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189432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223224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того , чтобы воспитание детей было успешным, надо чтобы</a:t>
            </a:r>
          </a:p>
          <a:p>
            <a:pPr algn="ctr">
              <a:buNone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воспитывающие люди,</a:t>
            </a:r>
          </a:p>
          <a:p>
            <a:pPr algn="ctr">
              <a:buNone/>
            </a:pP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ПЕРЕСТАВАЛИ воспитывать себя!!!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Documents and Settings\User\Рабочий стол\rebenok_vunderki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20888"/>
            <a:ext cx="5385618" cy="4065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- ведущий вид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 детей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076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способствует развитию личностных качеств детей. Играя ребенок всесторонне развивается и познает окружающий мир.</a:t>
            </a:r>
          </a:p>
        </p:txBody>
      </p:sp>
      <p:pic>
        <p:nvPicPr>
          <p:cNvPr id="16" name="Рисунок 15" descr="P_20180302_1607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356992"/>
            <a:ext cx="2520280" cy="3382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P_20180327_115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403">
            <a:off x="259478" y="3440676"/>
            <a:ext cx="2855911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P_20180829_093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29688">
            <a:off x="6228184" y="3429000"/>
            <a:ext cx="271887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Функции игры: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развлекательная;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коммуникативная;   </a:t>
            </a:r>
          </a:p>
          <a:p>
            <a:pPr>
              <a:buFont typeface="Wingdings" pitchFamily="2" charset="2"/>
              <a:buChar char="Ø"/>
            </a:pP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терапевтическая;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самореализации;</a:t>
            </a:r>
          </a:p>
          <a:p>
            <a:pPr>
              <a:buFont typeface="Wingdings" pitchFamily="2" charset="2"/>
              <a:buChar char="Ø"/>
            </a:pPr>
            <a:r>
              <a:rPr lang="ru-RU" alt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социализации.</a:t>
            </a:r>
            <a:r>
              <a:rPr lang="ru-RU" altLang="ru-RU" dirty="0" smtClean="0">
                <a:latin typeface="Arial" charset="0"/>
              </a:rPr>
              <a:t/>
            </a:r>
            <a:br>
              <a:rPr lang="ru-RU" altLang="ru-RU" dirty="0" smtClean="0">
                <a:latin typeface="Arial" charset="0"/>
              </a:rPr>
            </a:br>
            <a:endParaRPr lang="ru-RU" dirty="0"/>
          </a:p>
        </p:txBody>
      </p:sp>
      <p:pic>
        <p:nvPicPr>
          <p:cNvPr id="4" name="Рисунок 3" descr="P_20171114_0854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1587">
            <a:off x="5292080" y="3861048"/>
            <a:ext cx="3024336" cy="2680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_20180428_0948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581128"/>
            <a:ext cx="2736304" cy="206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P_20180830_11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76672"/>
            <a:ext cx="2568914" cy="2948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Классификация детских игр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3034680" cy="280831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51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Творческие:</a:t>
            </a:r>
          </a:p>
          <a:p>
            <a:pPr algn="ctr">
              <a:buNone/>
            </a:pPr>
            <a:endParaRPr lang="ru-RU" i="1" u="sng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Сюжетно-ролевые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Строительные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Театрализованные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Режиссерские</a:t>
            </a:r>
          </a:p>
        </p:txBody>
      </p:sp>
      <p:pic>
        <p:nvPicPr>
          <p:cNvPr id="4" name="Рисунок 3" descr="IMG-4a5b75ad5107327d0e8d6b73fe41d527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653136"/>
            <a:ext cx="1626271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-351b2752b004a52379e1faf874b8b234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581128"/>
            <a:ext cx="1785322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-bdd5d8aaa2c9c841963f6aa80a0058a0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276872"/>
            <a:ext cx="1728192" cy="1641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_20180302_1607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4653136"/>
            <a:ext cx="172967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96136" y="2060848"/>
            <a:ext cx="297389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правилами: 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дидактические</a:t>
            </a:r>
          </a:p>
          <a:p>
            <a:pPr>
              <a:buFont typeface="Wingdings" pitchFamily="2" charset="2"/>
              <a:buChar char="ü"/>
            </a:pPr>
            <a:r>
              <a:rPr lang="ru-RU" sz="2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подвижные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1268760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Детские игры</a:t>
            </a:r>
          </a:p>
        </p:txBody>
      </p:sp>
      <p:cxnSp>
        <p:nvCxnSpPr>
          <p:cNvPr id="12" name="Прямая со стрелкой 11"/>
          <p:cNvCxnSpPr>
            <a:stCxn id="10" idx="1"/>
            <a:endCxn id="3" idx="0"/>
          </p:cNvCxnSpPr>
          <p:nvPr/>
        </p:nvCxnSpPr>
        <p:spPr>
          <a:xfrm flipH="1">
            <a:off x="1840868" y="1591926"/>
            <a:ext cx="1146956" cy="540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3"/>
          </p:cNvCxnSpPr>
          <p:nvPr/>
        </p:nvCxnSpPr>
        <p:spPr>
          <a:xfrm>
            <a:off x="6516216" y="1591926"/>
            <a:ext cx="1008112" cy="468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трудовАЯ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деятельностЬ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sldjump"/>
              </a:rPr>
              <a:t>дошкольников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844824"/>
            <a:ext cx="4330824" cy="3240360"/>
          </a:xfrm>
        </p:spPr>
        <p:txBody>
          <a:bodyPr>
            <a:noAutofit/>
          </a:bodyPr>
          <a:lstStyle/>
          <a:p>
            <a:pPr lvl="0" indent="45085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Важность труда и любовь к нему – лучшее наследство, которое может оставить своим детям и бедный, 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богач.</a:t>
            </a: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  <a:buNone/>
            </a:pPr>
            <a:endParaRPr lang="ru-RU" sz="2400" b="1" i="1" dirty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К.Д. Ушинский</a:t>
            </a:r>
            <a:endParaRPr lang="ru-RU" sz="24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2labgi0l1291924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1327">
            <a:off x="394492" y="2403354"/>
            <a:ext cx="4954872" cy="3234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трудового воспитания: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700" b="1" i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детей положительного отношения у труду, желание и умение трудиться. </a:t>
            </a:r>
            <a:endParaRPr lang="ru-RU" sz="2800" b="1" i="1" u="sng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88840"/>
            <a:ext cx="8363272" cy="45365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положительного отношения к труду взрослых, стремления оказывать им посильную помощь.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у детей положительных качеств личности, привычки к трудовому усилию, ответственности, заботливости, бережливости.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трудовых умений и навыков и их  дальнейшее совершенствование, постепенное расширение содержания трудовой деятельности.</a:t>
            </a:r>
            <a:endParaRPr lang="ru-RU" sz="24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Times New Roman" pitchFamily="18" charset="0"/>
              </a:rPr>
              <a:t>Средства трудового воспитания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Собственная трудовая деятельность детей;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Обучение трудовым навыкам и организации труда;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Ознакомление с трудом взрослых;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трудовой деятельности;</a:t>
            </a:r>
          </a:p>
          <a:p>
            <a:pPr algn="just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Художественные средства: художественная литература, музыка, произведения изобразительного искусства, диафильмы, видеофильмы, слайды.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1190</Words>
  <Application>Microsoft Office PowerPoint</Application>
  <PresentationFormat>Экран (4:3)</PresentationFormat>
  <Paragraphs>237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Организация различных видов деятельности и общения детей </vt:lpstr>
      <vt:lpstr>игровАЯ деятельностЬ детей раннего и дошкольного возраста</vt:lpstr>
      <vt:lpstr>Цель игровой деятельности:</vt:lpstr>
      <vt:lpstr>Игра - ведущий вид  деятельности детей</vt:lpstr>
      <vt:lpstr>Функции игры:</vt:lpstr>
      <vt:lpstr>Классификация детских игр</vt:lpstr>
      <vt:lpstr>трудовАЯ деятельностЬ дошкольников</vt:lpstr>
      <vt:lpstr>Цель трудового воспитания:  формирование у детей положительного отношения у труду, желание и умение трудиться. </vt:lpstr>
      <vt:lpstr>Средства трудового воспитания</vt:lpstr>
      <vt:lpstr>Виды труда дошкольников:</vt:lpstr>
      <vt:lpstr>Формы организации трудовой деятельности дошкольников</vt:lpstr>
      <vt:lpstr>Продуктивные виды деятельности</vt:lpstr>
      <vt:lpstr>Цель продуктивной деятельности: развивать творческие способности детей.</vt:lpstr>
      <vt:lpstr>Формы творчества</vt:lpstr>
      <vt:lpstr>Методы</vt:lpstr>
      <vt:lpstr>Рисование</vt:lpstr>
      <vt:lpstr>Нетрадиционные техники рисования</vt:lpstr>
      <vt:lpstr>художественнАЯ обработкА материалов и изобразительноЕ искусствО</vt:lpstr>
      <vt:lpstr>Художественный ручной труд</vt:lpstr>
      <vt:lpstr>Цель:  развивать творческие способности в продуктивной деятельности</vt:lpstr>
      <vt:lpstr>Формы и методы продуктивной деятельности:</vt:lpstr>
      <vt:lpstr>Ум ребенка находиться на кончиках   его пальцев</vt:lpstr>
      <vt:lpstr>Презентация PowerPoint</vt:lpstr>
      <vt:lpstr>музыкальноЕ воспитаниЕ</vt:lpstr>
      <vt:lpstr>Цель музыкального воспитания: </vt:lpstr>
      <vt:lpstr>Задачи:</vt:lpstr>
      <vt:lpstr>Виды музыкальной деятельности</vt:lpstr>
      <vt:lpstr>Музыкально-образовательная деятельность</vt:lpstr>
      <vt:lpstr>Формы организации музыкальной деятельности:</vt:lpstr>
      <vt:lpstr>Презентация PowerPoint</vt:lpstr>
      <vt:lpstr>организациЯ общения детей дошкольного возраста</vt:lpstr>
      <vt:lpstr>Общение вербальное           невербальное</vt:lpstr>
      <vt:lpstr>Презентация PowerPoint</vt:lpstr>
      <vt:lpstr>Развитие форм общения  со сверстниками</vt:lpstr>
      <vt:lpstr>Презентация PowerPoint</vt:lpstr>
      <vt:lpstr>Социально – коммуникативная компетентность подразумевает развитие умений:</vt:lpstr>
      <vt:lpstr>Взаимодействие с родителями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образования, науки и молодежной политики Нижегородской области Государственное бюджетное профессиональное образовательное учреждение «Нижегородский Губернский колледж»</dc:title>
  <dc:creator>Sky ALEX_52</dc:creator>
  <cp:lastModifiedBy>Samsung</cp:lastModifiedBy>
  <cp:revision>45</cp:revision>
  <dcterms:created xsi:type="dcterms:W3CDTF">2018-12-21T16:37:25Z</dcterms:created>
  <dcterms:modified xsi:type="dcterms:W3CDTF">2019-12-01T18:31:42Z</dcterms:modified>
</cp:coreProperties>
</file>