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6" r:id="rId3"/>
    <p:sldId id="257" r:id="rId4"/>
    <p:sldId id="258" r:id="rId5"/>
    <p:sldId id="267" r:id="rId6"/>
    <p:sldId id="259" r:id="rId7"/>
    <p:sldId id="260" r:id="rId8"/>
    <p:sldId id="268" r:id="rId9"/>
    <p:sldId id="269" r:id="rId10"/>
    <p:sldId id="261" r:id="rId11"/>
    <p:sldId id="263" r:id="rId12"/>
    <p:sldId id="270" r:id="rId13"/>
    <p:sldId id="264" r:id="rId14"/>
    <p:sldId id="265" r:id="rId15"/>
  </p:sldIdLst>
  <p:sldSz cx="14630400" cy="8229600"/>
  <p:notesSz cx="8229600" cy="14630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Quattrocento" panose="020B0604020202020204" charset="0"/>
      <p:regular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70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098482"/>
            <a:ext cx="7773841" cy="2032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6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Безопасность</a:t>
            </a:r>
            <a:r>
              <a:rPr lang="en-US" sz="6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6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несовершеннолетних</a:t>
            </a:r>
            <a:r>
              <a:rPr lang="en-US" sz="6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в </a:t>
            </a:r>
            <a:r>
              <a:rPr lang="en-US" sz="6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зимние</a:t>
            </a:r>
            <a:r>
              <a:rPr lang="en-US" sz="6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6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каникулы</a:t>
            </a:r>
            <a:endParaRPr lang="en-US" sz="6000" dirty="0"/>
          </a:p>
        </p:txBody>
      </p:sp>
      <p:sp>
        <p:nvSpPr>
          <p:cNvPr id="4" name="Text 1"/>
          <p:cNvSpPr/>
          <p:nvPr/>
        </p:nvSpPr>
        <p:spPr>
          <a:xfrm>
            <a:off x="6324124" y="5504351"/>
            <a:ext cx="7468553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Зимние каникулы – это время веселья и приключений. Но важно помнить о безопасности, чтобы эти дни прошли радостно и без неприятностей. Мы узнаем о правилах безопасного поведения на зимних забавах, чтобы каникулы были веселыми и запомнились только позитивными моментами!</a:t>
            </a:r>
            <a:endParaRPr lang="en-US" sz="185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CA8441-E9B4-46C6-85A2-6D5CF7B04119}"/>
              </a:ext>
            </a:extLst>
          </p:cNvPr>
          <p:cNvSpPr/>
          <p:nvPr/>
        </p:nvSpPr>
        <p:spPr>
          <a:xfrm>
            <a:off x="12662703" y="7627716"/>
            <a:ext cx="1956122" cy="590309"/>
          </a:xfrm>
          <a:prstGeom prst="rect">
            <a:avLst/>
          </a:prstGeom>
          <a:solidFill>
            <a:srgbClr val="123332"/>
          </a:solidFill>
          <a:ln>
            <a:solidFill>
              <a:srgbClr val="12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B7D929-0C46-403C-BCA1-8541994DF52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1121656" y="303167"/>
            <a:ext cx="3099928" cy="6571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46589" y="566738"/>
            <a:ext cx="8023622" cy="941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7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Правила использования пиротехнической продукции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046589" y="1828086"/>
            <a:ext cx="8023622" cy="528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4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4150" dirty="0"/>
          </a:p>
        </p:txBody>
      </p:sp>
      <p:sp>
        <p:nvSpPr>
          <p:cNvPr id="5" name="Text 2"/>
          <p:cNvSpPr/>
          <p:nvPr/>
        </p:nvSpPr>
        <p:spPr>
          <a:xfrm>
            <a:off x="9116854" y="2409700"/>
            <a:ext cx="1882973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Взрослые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6046589" y="2692492"/>
            <a:ext cx="8023622" cy="511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Пиротехническую продукцию можно использовать только взрослым. Нельзя запускать фейерверки вблизи деревьев, зданий, автомобилей и людей.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046529" y="3782128"/>
            <a:ext cx="8023622" cy="528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4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4150" dirty="0"/>
          </a:p>
        </p:txBody>
      </p:sp>
      <p:sp>
        <p:nvSpPr>
          <p:cNvPr id="8" name="Text 5"/>
          <p:cNvSpPr/>
          <p:nvPr/>
        </p:nvSpPr>
        <p:spPr>
          <a:xfrm>
            <a:off x="9116794" y="4359625"/>
            <a:ext cx="1882973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Место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6046469" y="4644348"/>
            <a:ext cx="8023622" cy="511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Запускайте фейерверки только на специально отведенных площадках, где соблюдаются меры безопасности. Убедитесь, что площадка находится вдали от легковоспламеняющихся предметов.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6046589" y="5709315"/>
            <a:ext cx="8023622" cy="528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4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4150" dirty="0"/>
          </a:p>
        </p:txBody>
      </p:sp>
      <p:sp>
        <p:nvSpPr>
          <p:cNvPr id="11" name="Text 8"/>
          <p:cNvSpPr/>
          <p:nvPr/>
        </p:nvSpPr>
        <p:spPr>
          <a:xfrm>
            <a:off x="9116854" y="6237476"/>
            <a:ext cx="1882973" cy="2353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Инструкции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6046469" y="6584371"/>
            <a:ext cx="8023622" cy="511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Тщательно ознакомьтесь с инструкцией по применению пиротехнических изделий. Запускайте фейерверки строго по инструкции, соблюдая все меры предосторожности.</a:t>
            </a:r>
            <a:endParaRPr lang="en-US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59FAB0-7ECC-4244-B2D5-0B31C512970E}"/>
              </a:ext>
            </a:extLst>
          </p:cNvPr>
          <p:cNvSpPr/>
          <p:nvPr/>
        </p:nvSpPr>
        <p:spPr>
          <a:xfrm>
            <a:off x="12662703" y="7627716"/>
            <a:ext cx="1956122" cy="590309"/>
          </a:xfrm>
          <a:prstGeom prst="rect">
            <a:avLst/>
          </a:prstGeom>
          <a:solidFill>
            <a:srgbClr val="123332"/>
          </a:solidFill>
          <a:ln>
            <a:solidFill>
              <a:srgbClr val="12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D58E8F-6463-4AB7-89E8-E2BC37B369E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2662702" y="303168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218" y="621506"/>
            <a:ext cx="12082939" cy="664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Первая помощь при обморожениях и травмах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790218" y="1737003"/>
            <a:ext cx="2174915" cy="1641038"/>
          </a:xfrm>
          <a:prstGeom prst="roundRect">
            <a:avLst>
              <a:gd name="adj" fmla="val 2064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15960" y="2331720"/>
            <a:ext cx="99893" cy="451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3190875" y="1962745"/>
            <a:ext cx="2656284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Обморожение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3190875" y="2430066"/>
            <a:ext cx="10423565" cy="72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При обморожении нужно согреть пораженное место, обернув его теплой тканью. Не растирайте замерзшее место, так как это может привести к повреждению тканей.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3078004" y="3362801"/>
            <a:ext cx="10649307" cy="15240"/>
          </a:xfrm>
          <a:prstGeom prst="roundRect">
            <a:avLst>
              <a:gd name="adj" fmla="val 222236"/>
            </a:avLst>
          </a:prstGeom>
          <a:solidFill>
            <a:srgbClr val="4A6B6A"/>
          </a:solidFill>
          <a:ln/>
        </p:spPr>
      </p:sp>
      <p:sp>
        <p:nvSpPr>
          <p:cNvPr id="8" name="Shape 6"/>
          <p:cNvSpPr/>
          <p:nvPr/>
        </p:nvSpPr>
        <p:spPr>
          <a:xfrm>
            <a:off x="790218" y="3490913"/>
            <a:ext cx="4349948" cy="2002155"/>
          </a:xfrm>
          <a:prstGeom prst="roundRect">
            <a:avLst>
              <a:gd name="adj" fmla="val 1692"/>
            </a:avLst>
          </a:prstGeom>
          <a:solidFill>
            <a:srgbClr val="315251"/>
          </a:solidFill>
          <a:ln/>
        </p:spPr>
      </p:sp>
      <p:sp>
        <p:nvSpPr>
          <p:cNvPr id="9" name="Text 7"/>
          <p:cNvSpPr/>
          <p:nvPr/>
        </p:nvSpPr>
        <p:spPr>
          <a:xfrm>
            <a:off x="1015960" y="4266128"/>
            <a:ext cx="151209" cy="451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5365909" y="3716655"/>
            <a:ext cx="2656284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Травма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5365909" y="4183975"/>
            <a:ext cx="8248531" cy="108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При травме нужно обеспечить пострадавшему покой и, если требуется, вызвать скорую помощь. Не пытайтесь самостоятельно вправлять кости или останавливать кровотечение.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5253037" y="5477828"/>
            <a:ext cx="8474273" cy="15240"/>
          </a:xfrm>
          <a:prstGeom prst="roundRect">
            <a:avLst>
              <a:gd name="adj" fmla="val 222236"/>
            </a:avLst>
          </a:prstGeom>
          <a:solidFill>
            <a:srgbClr val="4A6B6A"/>
          </a:solidFill>
          <a:ln/>
        </p:spPr>
      </p:sp>
      <p:sp>
        <p:nvSpPr>
          <p:cNvPr id="13" name="Shape 11"/>
          <p:cNvSpPr/>
          <p:nvPr/>
        </p:nvSpPr>
        <p:spPr>
          <a:xfrm>
            <a:off x="790218" y="5605939"/>
            <a:ext cx="6524982" cy="2002155"/>
          </a:xfrm>
          <a:prstGeom prst="roundRect">
            <a:avLst>
              <a:gd name="adj" fmla="val 1692"/>
            </a:avLst>
          </a:prstGeom>
          <a:solidFill>
            <a:srgbClr val="315251"/>
          </a:solidFill>
          <a:ln/>
        </p:spPr>
      </p:sp>
      <p:sp>
        <p:nvSpPr>
          <p:cNvPr id="14" name="Text 12"/>
          <p:cNvSpPr/>
          <p:nvPr/>
        </p:nvSpPr>
        <p:spPr>
          <a:xfrm>
            <a:off x="1015960" y="6381155"/>
            <a:ext cx="153472" cy="4516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7540942" y="5831681"/>
            <a:ext cx="2656284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Помощь</a:t>
            </a:r>
            <a:endParaRPr lang="en-US" sz="2800" dirty="0"/>
          </a:p>
        </p:txBody>
      </p:sp>
      <p:sp>
        <p:nvSpPr>
          <p:cNvPr id="16" name="Text 14"/>
          <p:cNvSpPr/>
          <p:nvPr/>
        </p:nvSpPr>
        <p:spPr>
          <a:xfrm>
            <a:off x="7540942" y="6299002"/>
            <a:ext cx="6073497" cy="108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Если вы видите, что кто-то нуждается в помощи, не стесняйтесь обратиться к взрослым. Помните, что безопасность - это самое главное!</a:t>
            </a:r>
            <a:endParaRPr lang="en-US" sz="20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9D833D8-3CA3-49C3-BD88-8203E9662642}"/>
              </a:ext>
            </a:extLst>
          </p:cNvPr>
          <p:cNvSpPr/>
          <p:nvPr/>
        </p:nvSpPr>
        <p:spPr>
          <a:xfrm>
            <a:off x="12662703" y="7627716"/>
            <a:ext cx="1956122" cy="590309"/>
          </a:xfrm>
          <a:prstGeom prst="rect">
            <a:avLst/>
          </a:prstGeom>
          <a:solidFill>
            <a:srgbClr val="123332"/>
          </a:solidFill>
          <a:ln>
            <a:solidFill>
              <a:srgbClr val="12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83BB46-15C5-4F86-BD43-62CBA2EBC9D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2662702" y="303168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76457"/>
            <a:ext cx="1224962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Важность соблюдения правил безопасности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359223"/>
            <a:ext cx="2159079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2798445"/>
            <a:ext cx="10596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3236119" y="259853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Здоровье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3236119" y="3094077"/>
            <a:ext cx="881074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Правила безопасности помогут вам сохранить здоровье и избежать травм.</a:t>
            </a:r>
            <a:endParaRPr lang="en-US" sz="2000" dirty="0"/>
          </a:p>
        </p:txBody>
      </p:sp>
      <p:sp>
        <p:nvSpPr>
          <p:cNvPr id="7" name="Shape 5"/>
          <p:cNvSpPr/>
          <p:nvPr/>
        </p:nvSpPr>
        <p:spPr>
          <a:xfrm>
            <a:off x="3116461" y="3701177"/>
            <a:ext cx="10556558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</p:sp>
      <p:sp>
        <p:nvSpPr>
          <p:cNvPr id="8" name="Shape 6"/>
          <p:cNvSpPr/>
          <p:nvPr/>
        </p:nvSpPr>
        <p:spPr>
          <a:xfrm>
            <a:off x="837724" y="3836075"/>
            <a:ext cx="4318278" cy="1740218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</p:sp>
      <p:sp>
        <p:nvSpPr>
          <p:cNvPr id="9" name="Text 7"/>
          <p:cNvSpPr/>
          <p:nvPr/>
        </p:nvSpPr>
        <p:spPr>
          <a:xfrm>
            <a:off x="1077039" y="4466868"/>
            <a:ext cx="160377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800" dirty="0"/>
          </a:p>
        </p:txBody>
      </p:sp>
      <p:sp>
        <p:nvSpPr>
          <p:cNvPr id="10" name="Text 8"/>
          <p:cNvSpPr/>
          <p:nvPr/>
        </p:nvSpPr>
        <p:spPr>
          <a:xfrm>
            <a:off x="5395317" y="407539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Веселье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5395317" y="4570928"/>
            <a:ext cx="815804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Соблюдение правил поможет вам наслаждаться зимними каникулами без опасений.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5275659" y="5561052"/>
            <a:ext cx="8397359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</p:sp>
      <p:sp>
        <p:nvSpPr>
          <p:cNvPr id="13" name="Shape 11"/>
          <p:cNvSpPr/>
          <p:nvPr/>
        </p:nvSpPr>
        <p:spPr>
          <a:xfrm>
            <a:off x="837724" y="5695950"/>
            <a:ext cx="6477476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4" name="Text 12"/>
          <p:cNvSpPr/>
          <p:nvPr/>
        </p:nvSpPr>
        <p:spPr>
          <a:xfrm>
            <a:off x="1077039" y="6135172"/>
            <a:ext cx="162758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7554516" y="59352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Ответственность</a:t>
            </a:r>
            <a:endParaRPr lang="en-US" sz="2800" dirty="0"/>
          </a:p>
        </p:txBody>
      </p:sp>
      <p:sp>
        <p:nvSpPr>
          <p:cNvPr id="16" name="Text 14"/>
          <p:cNvSpPr/>
          <p:nvPr/>
        </p:nvSpPr>
        <p:spPr>
          <a:xfrm>
            <a:off x="7554516" y="6430804"/>
            <a:ext cx="54086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Это проявление заботы о себе и окружающих.</a:t>
            </a:r>
            <a:endParaRPr lang="en-US" sz="20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1B7AFBF-FE24-4069-86F7-EBFFB45D3D9D}"/>
              </a:ext>
            </a:extLst>
          </p:cNvPr>
          <p:cNvSpPr/>
          <p:nvPr/>
        </p:nvSpPr>
        <p:spPr>
          <a:xfrm>
            <a:off x="12662703" y="7627716"/>
            <a:ext cx="1956122" cy="590309"/>
          </a:xfrm>
          <a:prstGeom prst="rect">
            <a:avLst/>
          </a:prstGeom>
          <a:solidFill>
            <a:srgbClr val="123332"/>
          </a:solidFill>
          <a:ln>
            <a:solidFill>
              <a:srgbClr val="12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982EC1-DDC0-417A-B885-E96A1700FE5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2662702" y="303168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30469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Ответственность родителей за безопасность детей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775715"/>
            <a:ext cx="7468553" cy="1613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За безопасность детей на зимних каникулах отвечают родители. Нужно рассказать детям о правилах безопасного поведения на улице, на зимних забавах и в других местах.</a:t>
            </a:r>
            <a:endParaRPr lang="en-US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C08AAC-6EDF-4907-AC4B-59016459FDA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08817" y="303168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504849"/>
            <a:ext cx="811982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Заключение и рекомендации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567839"/>
            <a:ext cx="1295495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Помните, что безопасность – это самое главное! Соблюдайте правила и будьте внимательны. Тогда зимние каникулы пройдут весело и без неприятностей. Не забывайте, что веселье и радость должны быть в гармонии с безопасностью!</a:t>
            </a:r>
            <a:endParaRPr lang="en-US" sz="2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A7371C-BA46-4BFD-AEC4-C715034AC7B3}"/>
              </a:ext>
            </a:extLst>
          </p:cNvPr>
          <p:cNvSpPr/>
          <p:nvPr/>
        </p:nvSpPr>
        <p:spPr>
          <a:xfrm>
            <a:off x="12662703" y="7627716"/>
            <a:ext cx="1956122" cy="590309"/>
          </a:xfrm>
          <a:prstGeom prst="rect">
            <a:avLst/>
          </a:prstGeom>
          <a:solidFill>
            <a:srgbClr val="123332"/>
          </a:solidFill>
          <a:ln>
            <a:solidFill>
              <a:srgbClr val="12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90B275-811B-4C78-A3FB-A05801F14CC8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08816" y="7595982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29010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Общие правила безопасного поведения в зимнее время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0104" y="24964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Теплая одежда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30104" y="3087701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 морозную погоду нужно одеваться тепло, чтобы не замерзнуть. Не забывайте о шапке, шарфе, перчатках и теплой обуви.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607141" y="2496436"/>
            <a:ext cx="311872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Осторожно на дорогах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7607141" y="3087701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Будьте осторожны на дорогах, особенно в темное время суток. Носите светоотражающие элементы, чтобы быть заметными для водителей.</a:t>
            </a:r>
            <a:endParaRPr lang="en-US" sz="240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165A55-AE80-46FD-A6A6-6F96283D32A2}"/>
              </a:ext>
            </a:extLst>
          </p:cNvPr>
          <p:cNvSpPr/>
          <p:nvPr/>
        </p:nvSpPr>
        <p:spPr>
          <a:xfrm>
            <a:off x="12662703" y="7627716"/>
            <a:ext cx="1956122" cy="590309"/>
          </a:xfrm>
          <a:prstGeom prst="rect">
            <a:avLst/>
          </a:prstGeom>
          <a:solidFill>
            <a:srgbClr val="123332"/>
          </a:solidFill>
          <a:ln>
            <a:solidFill>
              <a:srgbClr val="12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D5EFF6D2-2304-4CBD-97C0-F985298180A4}"/>
              </a:ext>
            </a:extLst>
          </p:cNvPr>
          <p:cNvSpPr/>
          <p:nvPr/>
        </p:nvSpPr>
        <p:spPr>
          <a:xfrm>
            <a:off x="830104" y="50620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Питание</a:t>
            </a:r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15AABA54-1D8D-46C9-933E-607746EF85B3}"/>
              </a:ext>
            </a:extLst>
          </p:cNvPr>
          <p:cNvSpPr/>
          <p:nvPr/>
        </p:nvSpPr>
        <p:spPr>
          <a:xfrm>
            <a:off x="830104" y="5653341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Кушайте горячую пищу и пейте теплые напитки. Не ешьте снег, так как это может привести к заболеваниям.</a:t>
            </a:r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E094EE6B-2392-44F3-AFC8-FE6AF5DB96F4}"/>
              </a:ext>
            </a:extLst>
          </p:cNvPr>
          <p:cNvSpPr/>
          <p:nvPr/>
        </p:nvSpPr>
        <p:spPr>
          <a:xfrm>
            <a:off x="7607141" y="5062076"/>
            <a:ext cx="311872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Отдых</a:t>
            </a:r>
          </a:p>
        </p:txBody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94BBCB7A-5FDB-457A-A15F-815D74A5842C}"/>
              </a:ext>
            </a:extLst>
          </p:cNvPr>
          <p:cNvSpPr/>
          <p:nvPr/>
        </p:nvSpPr>
        <p:spPr>
          <a:xfrm>
            <a:off x="7607141" y="5653341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Делайте перерывы для отдыха в теплом помещении. Не перегружайте себя физическими нагрузками на холоде.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FA1072-27CD-485F-837A-AE9CDBAB5C0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2662702" y="303168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19739"/>
            <a:ext cx="1056727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Общие правила при спусках на горках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220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Выбираем горку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837724" y="3613309"/>
            <a:ext cx="3928586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Для катания выбирайте специально отведенные горки, без деревьев, кустов и других препятствий. Убедитесь, что на горке нет других людей, и только после этого начинайте спуск.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357813" y="302204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Спуск и подъем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5357813" y="3613309"/>
            <a:ext cx="3928586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Спускаться нужно по одному, не обгоняя и не сталкиваясь с другими. Поднимайтесь на горку пешком, по тропинке, а не по склону, чтобы не создавать помех спускающимся.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9877901" y="3022044"/>
            <a:ext cx="299954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Одежда и экипировка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9877901" y="3613309"/>
            <a:ext cx="3928586" cy="2681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Надевайте яркую одежду, чтобы быть заметным на снегу. Используйте шлем и другую защитную экипировку. При катании на ледянке держитесь за ее края, чтобы не вылететь при поворотах.</a:t>
            </a:r>
            <a:endParaRPr lang="en-US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EDF413-7D77-4F14-BFA6-E6A67820BDBB}"/>
              </a:ext>
            </a:extLst>
          </p:cNvPr>
          <p:cNvSpPr/>
          <p:nvPr/>
        </p:nvSpPr>
        <p:spPr>
          <a:xfrm>
            <a:off x="12662703" y="7627716"/>
            <a:ext cx="1956122" cy="590309"/>
          </a:xfrm>
          <a:prstGeom prst="rect">
            <a:avLst/>
          </a:prstGeom>
          <a:solidFill>
            <a:srgbClr val="123332"/>
          </a:solidFill>
          <a:ln>
            <a:solidFill>
              <a:srgbClr val="12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91981F-8B35-4BBC-A51C-7F64C19EC05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12662702" y="303168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2789" y="867370"/>
            <a:ext cx="7871222" cy="1069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Безопасность на ледянке, санках, снегокатах, тюбингах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122789" y="2209681"/>
            <a:ext cx="3844766" cy="2485311"/>
          </a:xfrm>
          <a:prstGeom prst="roundRect">
            <a:avLst>
              <a:gd name="adj" fmla="val 1097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6304598" y="2391489"/>
            <a:ext cx="2139196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Ледянка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6304598" y="2767965"/>
            <a:ext cx="3481149" cy="1745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Катайтесь на ледянке только на специально отведенных горках, без резких поворотов и препятствий. Не садитесь на ледянку спиной вперед, чтобы не получить травму при падении.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49364" y="2209681"/>
            <a:ext cx="3844766" cy="2485311"/>
          </a:xfrm>
          <a:prstGeom prst="roundRect">
            <a:avLst>
              <a:gd name="adj" fmla="val 1097"/>
            </a:avLst>
          </a:prstGeom>
          <a:solidFill>
            <a:srgbClr val="315251"/>
          </a:solidFill>
          <a:ln/>
        </p:spPr>
      </p:sp>
      <p:sp>
        <p:nvSpPr>
          <p:cNvPr id="8" name="Text 5"/>
          <p:cNvSpPr/>
          <p:nvPr/>
        </p:nvSpPr>
        <p:spPr>
          <a:xfrm>
            <a:off x="10331172" y="2391489"/>
            <a:ext cx="2139196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Санки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10331172" y="2767965"/>
            <a:ext cx="3481149" cy="145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Садитесь на санки лицом вперед, держась за веревки. При спуске не отпускайте веревки и не вставайте на ноги. Во время катания будьте внимательны и осторожны.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122789" y="4876800"/>
            <a:ext cx="3844766" cy="2485311"/>
          </a:xfrm>
          <a:prstGeom prst="roundRect">
            <a:avLst>
              <a:gd name="adj" fmla="val 1097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6304598" y="5058608"/>
            <a:ext cx="2139196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Снегокат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6304598" y="5435084"/>
            <a:ext cx="3481149" cy="1454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Катайтесь на снегокате только на специально отведенных трассах, без резких поворотов и препятствий. Не съезжайте с горки, предназначенной для других видов транспорта.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0149364" y="4876800"/>
            <a:ext cx="3844766" cy="2485311"/>
          </a:xfrm>
          <a:prstGeom prst="roundRect">
            <a:avLst>
              <a:gd name="adj" fmla="val 1097"/>
            </a:avLst>
          </a:prstGeom>
          <a:solidFill>
            <a:srgbClr val="315251"/>
          </a:solidFill>
          <a:ln/>
        </p:spPr>
      </p:sp>
      <p:sp>
        <p:nvSpPr>
          <p:cNvPr id="14" name="Text 11"/>
          <p:cNvSpPr/>
          <p:nvPr/>
        </p:nvSpPr>
        <p:spPr>
          <a:xfrm>
            <a:off x="10331172" y="5058608"/>
            <a:ext cx="2139196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Тюбинг</a:t>
            </a:r>
            <a:endParaRPr lang="en-US" sz="2800" dirty="0"/>
          </a:p>
        </p:txBody>
      </p:sp>
      <p:sp>
        <p:nvSpPr>
          <p:cNvPr id="15" name="Text 12"/>
          <p:cNvSpPr/>
          <p:nvPr/>
        </p:nvSpPr>
        <p:spPr>
          <a:xfrm>
            <a:off x="10331172" y="5435084"/>
            <a:ext cx="3481149" cy="1745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2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Катайтесь на тюбинге только на специально оборудованных горках, с защитными ограждениями. Не превышайте скорость и не садитесь в тюбинг вдвоем, чтобы не получить травму.</a:t>
            </a:r>
            <a:endParaRPr lang="en-US" sz="16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40BCBB8-34F5-45AC-8F0F-5E75D4902B89}"/>
              </a:ext>
            </a:extLst>
          </p:cNvPr>
          <p:cNvSpPr/>
          <p:nvPr/>
        </p:nvSpPr>
        <p:spPr>
          <a:xfrm>
            <a:off x="12662703" y="7627716"/>
            <a:ext cx="1956122" cy="590309"/>
          </a:xfrm>
          <a:prstGeom prst="rect">
            <a:avLst/>
          </a:prstGeom>
          <a:solidFill>
            <a:srgbClr val="123332"/>
          </a:solidFill>
          <a:ln>
            <a:solidFill>
              <a:srgbClr val="12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E5CDDA-BE53-4CBB-96B8-3FAF2BDD24D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2662702" y="303168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2120" y="747117"/>
            <a:ext cx="7599759" cy="19466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Правила безопасного катания на ледянках, санках, снегокатах, тюбингах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72120" y="3024664"/>
            <a:ext cx="3689628" cy="2633782"/>
          </a:xfrm>
          <a:prstGeom prst="roundRect">
            <a:avLst>
              <a:gd name="adj" fmla="val 1256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992624" y="3245168"/>
            <a:ext cx="3201710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8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Осторожно</a:t>
            </a: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br>
              <a:rPr lang="ru-RU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</a:br>
            <a:r>
              <a:rPr lang="en-US" sz="28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на</a:t>
            </a: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поворотах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992624" y="4026337"/>
            <a:ext cx="3248620" cy="1411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При спуске на поворотах, не делайте резких движений, чтобы не потерять управление.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4682252" y="3024664"/>
            <a:ext cx="3689628" cy="2633782"/>
          </a:xfrm>
          <a:prstGeom prst="roundRect">
            <a:avLst>
              <a:gd name="adj" fmla="val 1256"/>
            </a:avLst>
          </a:prstGeom>
          <a:solidFill>
            <a:srgbClr val="315251"/>
          </a:solidFill>
          <a:ln/>
        </p:spPr>
      </p:sp>
      <p:sp>
        <p:nvSpPr>
          <p:cNvPr id="8" name="Text 5"/>
          <p:cNvSpPr/>
          <p:nvPr/>
        </p:nvSpPr>
        <p:spPr>
          <a:xfrm>
            <a:off x="4902756" y="3245168"/>
            <a:ext cx="3248620" cy="648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Правильное расположение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4902756" y="4026337"/>
            <a:ext cx="3248620" cy="1411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Садитесь на ледянку правильно, чтобы не упасть. Не садитесь спиной к движению.</a:t>
            </a:r>
            <a:endParaRPr lang="en-US" dirty="0"/>
          </a:p>
        </p:txBody>
      </p:sp>
      <p:sp>
        <p:nvSpPr>
          <p:cNvPr id="10" name="Shape 7"/>
          <p:cNvSpPr/>
          <p:nvPr/>
        </p:nvSpPr>
        <p:spPr>
          <a:xfrm>
            <a:off x="772120" y="5878949"/>
            <a:ext cx="7599759" cy="1603534"/>
          </a:xfrm>
          <a:prstGeom prst="roundRect">
            <a:avLst>
              <a:gd name="adj" fmla="val 2064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992624" y="6099453"/>
            <a:ext cx="2595324" cy="324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Контроль скорости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992624" y="6556177"/>
            <a:ext cx="7158752" cy="705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Убедитесь, что ваша скорость под контролем. Избегайте столкновений с другими людьми и препятствиями.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2A838E-E7C1-47AE-A428-27B8D495E76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08817" y="303168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2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7461" y="500896"/>
            <a:ext cx="7869079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2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Безопасность на коньках и поведение на катке</a:t>
            </a:r>
            <a:endParaRPr lang="en-US" sz="4400" dirty="0"/>
          </a:p>
        </p:txBody>
      </p:sp>
      <p:sp>
        <p:nvSpPr>
          <p:cNvPr id="5" name="Text 1"/>
          <p:cNvSpPr/>
          <p:nvPr/>
        </p:nvSpPr>
        <p:spPr>
          <a:xfrm>
            <a:off x="637461" y="2482929"/>
            <a:ext cx="2142887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Осторожность</a:t>
            </a:r>
            <a:endParaRPr lang="en-US" sz="2800" dirty="0"/>
          </a:p>
        </p:txBody>
      </p:sp>
      <p:sp>
        <p:nvSpPr>
          <p:cNvPr id="6" name="Text 2"/>
          <p:cNvSpPr/>
          <p:nvPr/>
        </p:nvSpPr>
        <p:spPr>
          <a:xfrm>
            <a:off x="637461" y="2860000"/>
            <a:ext cx="7869079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Будьте внимательны на катке. Не катайтесь слишком быстро, не делайте резких поворотов и не сталкивайтесь с другими людьми.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1" y="3704365"/>
            <a:ext cx="455295" cy="45529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37461" y="4341707"/>
            <a:ext cx="2142887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Помощь</a:t>
            </a:r>
            <a:endParaRPr lang="en-US" sz="2800" dirty="0"/>
          </a:p>
        </p:txBody>
      </p:sp>
      <p:sp>
        <p:nvSpPr>
          <p:cNvPr id="9" name="Text 4"/>
          <p:cNvSpPr/>
          <p:nvPr/>
        </p:nvSpPr>
        <p:spPr>
          <a:xfrm>
            <a:off x="637461" y="4718778"/>
            <a:ext cx="7869079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Если вы устали или почувствовали, что падаете, попросите помощи у взрослых. Не катайтесь на коньках, если вы не умеете этого делать.</a:t>
            </a: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61" y="5580194"/>
            <a:ext cx="455295" cy="45529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7461" y="6217536"/>
            <a:ext cx="2142887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Здоровье</a:t>
            </a:r>
            <a:endParaRPr lang="en-US" sz="2800" dirty="0"/>
          </a:p>
        </p:txBody>
      </p:sp>
      <p:sp>
        <p:nvSpPr>
          <p:cNvPr id="12" name="Text 6"/>
          <p:cNvSpPr/>
          <p:nvPr/>
        </p:nvSpPr>
        <p:spPr>
          <a:xfrm>
            <a:off x="637461" y="6594607"/>
            <a:ext cx="7869079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Если вы плохо себя чувствуете, то лучше отказаться от катания. Не переохлаждайтесь, одевайтесь тепло и делайте перерывы для отдыха.</a:t>
            </a:r>
            <a:endParaRPr lang="en-US" dirty="0"/>
          </a:p>
        </p:txBody>
      </p:sp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BC253912-33A2-4F2A-B770-26F552AC6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54" y="1826180"/>
            <a:ext cx="474702" cy="4747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FEE4F4-A8BD-4152-A6C8-16A87088FCB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408816" y="7595982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9346" y="653058"/>
            <a:ext cx="7718108" cy="119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Правила безопасности катания на лыжах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346" y="2156817"/>
            <a:ext cx="1018461" cy="18065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23321" y="2360414"/>
            <a:ext cx="2396371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Подготовка</a:t>
            </a:r>
            <a:endParaRPr lang="en-US" sz="2800" dirty="0"/>
          </a:p>
        </p:txBody>
      </p:sp>
      <p:sp>
        <p:nvSpPr>
          <p:cNvPr id="6" name="Text 2"/>
          <p:cNvSpPr/>
          <p:nvPr/>
        </p:nvSpPr>
        <p:spPr>
          <a:xfrm>
            <a:off x="7523321" y="2782133"/>
            <a:ext cx="6394133" cy="977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Перед спуском на лыжах убедитесь, что ваши лыжи хорошо закреплены и что у вас есть шлем. Выбирайте трассы, соответствующие вашему уровню катания.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346" y="3963353"/>
            <a:ext cx="1018461" cy="180653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23321" y="4166949"/>
            <a:ext cx="2396371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Спуск</a:t>
            </a:r>
            <a:endParaRPr lang="en-US" sz="2800" dirty="0"/>
          </a:p>
        </p:txBody>
      </p:sp>
      <p:sp>
        <p:nvSpPr>
          <p:cNvPr id="9" name="Text 4"/>
          <p:cNvSpPr/>
          <p:nvPr/>
        </p:nvSpPr>
        <p:spPr>
          <a:xfrm>
            <a:off x="7523321" y="4588669"/>
            <a:ext cx="6394133" cy="977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Спускайтесь на лыжах плавно, не делайте резких поворотов и не обгоняйте других людей. Смотрите по сторонам, чтобы не столкнуться с препятствиями.</a:t>
            </a: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346" y="5769888"/>
            <a:ext cx="1018461" cy="180653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23321" y="5973485"/>
            <a:ext cx="2396371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Остановка</a:t>
            </a:r>
            <a:endParaRPr lang="en-US" sz="2800" dirty="0"/>
          </a:p>
        </p:txBody>
      </p:sp>
      <p:sp>
        <p:nvSpPr>
          <p:cNvPr id="12" name="Text 6"/>
          <p:cNvSpPr/>
          <p:nvPr/>
        </p:nvSpPr>
        <p:spPr>
          <a:xfrm>
            <a:off x="7523321" y="6395204"/>
            <a:ext cx="6394133" cy="977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Чтобы остановиться, используйте палки и лыжи, не останавливайтесь резко и не создавайте помех другим людям. В случае падения, откатитесь в сторону.</a:t>
            </a:r>
            <a:endParaRPr lang="en-US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5B21FCE-8B36-46D9-A340-D949B1326CF9}"/>
              </a:ext>
            </a:extLst>
          </p:cNvPr>
          <p:cNvSpPr/>
          <p:nvPr/>
        </p:nvSpPr>
        <p:spPr>
          <a:xfrm>
            <a:off x="12662703" y="7627716"/>
            <a:ext cx="1956122" cy="590309"/>
          </a:xfrm>
          <a:prstGeom prst="rect">
            <a:avLst/>
          </a:prstGeom>
          <a:solidFill>
            <a:srgbClr val="123332"/>
          </a:solidFill>
          <a:ln>
            <a:solidFill>
              <a:srgbClr val="12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F0668B-D393-41EE-A31D-71C33DC6559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2662702" y="303168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741" y="618292"/>
            <a:ext cx="7574518" cy="1318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Правила безопасного катания на лыжах</a:t>
            </a:r>
            <a:endParaRPr lang="en-US" sz="4400" dirty="0"/>
          </a:p>
        </p:txBody>
      </p:sp>
      <p:sp>
        <p:nvSpPr>
          <p:cNvPr id="8" name="Text 5"/>
          <p:cNvSpPr/>
          <p:nvPr/>
        </p:nvSpPr>
        <p:spPr>
          <a:xfrm>
            <a:off x="2125504" y="2497455"/>
            <a:ext cx="3175397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Проверка оборудования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2125504" y="2961680"/>
            <a:ext cx="6005155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Прежде чем кататься, убедитесь, что ваши лыжи и крепления находятся в исправном состоянии.</a:t>
            </a:r>
            <a:endParaRPr lang="en-US" dirty="0"/>
          </a:p>
        </p:txBody>
      </p:sp>
      <p:sp>
        <p:nvSpPr>
          <p:cNvPr id="13" name="Text 10"/>
          <p:cNvSpPr/>
          <p:nvPr/>
        </p:nvSpPr>
        <p:spPr>
          <a:xfrm>
            <a:off x="2125504" y="4351496"/>
            <a:ext cx="2637830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Обучение</a:t>
            </a:r>
            <a:endParaRPr lang="en-US" sz="2800" dirty="0"/>
          </a:p>
        </p:txBody>
      </p:sp>
      <p:sp>
        <p:nvSpPr>
          <p:cNvPr id="14" name="Text 11"/>
          <p:cNvSpPr/>
          <p:nvPr/>
        </p:nvSpPr>
        <p:spPr>
          <a:xfrm>
            <a:off x="2125504" y="4815721"/>
            <a:ext cx="6005155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Если вы новичок в лыжах, получите уроки от опытного инструктора.</a:t>
            </a:r>
            <a:endParaRPr lang="en-US" dirty="0"/>
          </a:p>
        </p:txBody>
      </p:sp>
      <p:sp>
        <p:nvSpPr>
          <p:cNvPr id="18" name="Text 15"/>
          <p:cNvSpPr/>
          <p:nvPr/>
        </p:nvSpPr>
        <p:spPr>
          <a:xfrm>
            <a:off x="2125504" y="6205538"/>
            <a:ext cx="4133850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Выбирайте подходящие склоны</a:t>
            </a:r>
            <a:endParaRPr lang="en-US" sz="2800" dirty="0"/>
          </a:p>
        </p:txBody>
      </p:sp>
      <p:sp>
        <p:nvSpPr>
          <p:cNvPr id="19" name="Text 16"/>
          <p:cNvSpPr/>
          <p:nvPr/>
        </p:nvSpPr>
        <p:spPr>
          <a:xfrm>
            <a:off x="2125504" y="6669762"/>
            <a:ext cx="6005155" cy="71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Начинайте с простых склонов и постепенно переходите к более сложным.</a:t>
            </a:r>
            <a:endParaRPr lang="en-US" dirty="0"/>
          </a:p>
        </p:txBody>
      </p:sp>
      <p:pic>
        <p:nvPicPr>
          <p:cNvPr id="20" name="Image 1" descr="preencoded.png">
            <a:extLst>
              <a:ext uri="{FF2B5EF4-FFF2-40B4-BE49-F238E27FC236}">
                <a16:creationId xmlns:a16="http://schemas.microsoft.com/office/drawing/2014/main" id="{C193CD65-955E-4C03-A28A-0C439039A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41" y="2221825"/>
            <a:ext cx="1018461" cy="1806535"/>
          </a:xfrm>
          <a:prstGeom prst="rect">
            <a:avLst/>
          </a:prstGeom>
        </p:spPr>
      </p:pic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B7AB31AD-D1C0-4EC7-9ED9-C5A6E0D99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41" y="4028361"/>
            <a:ext cx="1018461" cy="1806535"/>
          </a:xfrm>
          <a:prstGeom prst="rect">
            <a:avLst/>
          </a:prstGeom>
        </p:spPr>
      </p:pic>
      <p:pic>
        <p:nvPicPr>
          <p:cNvPr id="22" name="Image 3" descr="preencoded.png">
            <a:extLst>
              <a:ext uri="{FF2B5EF4-FFF2-40B4-BE49-F238E27FC236}">
                <a16:creationId xmlns:a16="http://schemas.microsoft.com/office/drawing/2014/main" id="{43FBCCB3-79CE-4BC0-AB40-A0380EC20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41" y="5834896"/>
            <a:ext cx="1018461" cy="18065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B596616-C5C8-475B-8100-19446E087025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408816" y="7712943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9705" y="260402"/>
            <a:ext cx="7697391" cy="1215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Правила безопасного нахождения на водоемах и льду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705" y="2397800"/>
            <a:ext cx="1033224" cy="165318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52849" y="2604373"/>
            <a:ext cx="243125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Проверяйте лед</a:t>
            </a:r>
            <a:endParaRPr lang="en-US" sz="2800" dirty="0"/>
          </a:p>
        </p:txBody>
      </p:sp>
      <p:sp>
        <p:nvSpPr>
          <p:cNvPr id="6" name="Text 2"/>
          <p:cNvSpPr/>
          <p:nvPr/>
        </p:nvSpPr>
        <p:spPr>
          <a:xfrm>
            <a:off x="7552849" y="3032165"/>
            <a:ext cx="6354247" cy="6612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Прочность льда меняется в зависимости от температуры и времени года.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705" y="4050983"/>
            <a:ext cx="1033224" cy="165318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52849" y="4257556"/>
            <a:ext cx="258365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Не ходите в одиночку</a:t>
            </a:r>
            <a:endParaRPr lang="en-US" sz="2800" dirty="0"/>
          </a:p>
        </p:txBody>
      </p:sp>
      <p:sp>
        <p:nvSpPr>
          <p:cNvPr id="9" name="Text 4"/>
          <p:cNvSpPr/>
          <p:nvPr/>
        </p:nvSpPr>
        <p:spPr>
          <a:xfrm>
            <a:off x="7552849" y="4685348"/>
            <a:ext cx="6354247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Не выходите на лед без взрослых.</a:t>
            </a: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705" y="5704165"/>
            <a:ext cx="1033224" cy="16531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52849" y="5910739"/>
            <a:ext cx="243125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Будьте осторожны</a:t>
            </a:r>
            <a:endParaRPr lang="en-US" sz="2800" dirty="0"/>
          </a:p>
        </p:txBody>
      </p:sp>
      <p:sp>
        <p:nvSpPr>
          <p:cNvPr id="12" name="Text 6"/>
          <p:cNvSpPr/>
          <p:nvPr/>
        </p:nvSpPr>
        <p:spPr>
          <a:xfrm>
            <a:off x="7552849" y="6338530"/>
            <a:ext cx="6354247" cy="330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Не бегайте по льду и не прыгайте на него.</a:t>
            </a:r>
            <a:endParaRPr lang="en-US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5F7547B-D461-43C8-A974-3C87EA57DB63}"/>
              </a:ext>
            </a:extLst>
          </p:cNvPr>
          <p:cNvSpPr/>
          <p:nvPr/>
        </p:nvSpPr>
        <p:spPr>
          <a:xfrm>
            <a:off x="12662703" y="7627716"/>
            <a:ext cx="1956122" cy="590309"/>
          </a:xfrm>
          <a:prstGeom prst="rect">
            <a:avLst/>
          </a:prstGeom>
          <a:solidFill>
            <a:srgbClr val="123332"/>
          </a:solidFill>
          <a:ln>
            <a:solidFill>
              <a:srgbClr val="123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AE6EACF-8EAE-4989-B773-28D3C188EAF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12662702" y="303168"/>
            <a:ext cx="1558881" cy="3304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981</Words>
  <Application>Microsoft Office PowerPoint</Application>
  <PresentationFormat>Произвольный</PresentationFormat>
  <Paragraphs>110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Quattrocento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5</cp:revision>
  <dcterms:created xsi:type="dcterms:W3CDTF">2024-12-06T11:19:49Z</dcterms:created>
  <dcterms:modified xsi:type="dcterms:W3CDTF">2024-12-06T12:58:41Z</dcterms:modified>
</cp:coreProperties>
</file>