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9144000" cy="6858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0" d="100"/>
          <a:sy n="80" d="100"/>
        </p:scale>
        <p:origin x="960" y="6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esProps" Target="presProps.xml" /><Relationship Id="rId29" Type="http://schemas.openxmlformats.org/officeDocument/2006/relationships/tableStyles" Target="tableStyles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FE62258-2C6C-44F7-B1C5-2E0ED033DA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8784E61-3284-45E4-BE4A-B1E3647FE8C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0362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0363"/>
            <a:ext cx="5800725" cy="581183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48712E7-2E99-43F9-B9C2-DED4BF01D60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69F419E-2AA1-4471-9506-8D19D0B0DAE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478B168-83CF-454C-9748-5F52A1112D9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33845" y="1828801"/>
            <a:ext cx="3886200" cy="435133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8801"/>
            <a:ext cx="3886200" cy="435133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D451E63-712E-4A8E-A874-8816BED953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33845" y="2507551"/>
            <a:ext cx="3867150" cy="368052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7551"/>
            <a:ext cx="3886201" cy="368052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90ABC61-A1B8-4459-85D6-358257C5CF9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5FF871F-6675-473E-95C7-7591CF6665E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5C63318-2D9F-4B76-9BD3-2AD74E6C63C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BE27B07-C2D7-467F-89CD-D6798999E2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9263442-D726-4DA7-BA0C-051BE967912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DE4E2F-6522-4978-84FB-39F67668D09D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2pPr>
      <a:lvl3pPr algn="l" defTabSz="685800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3pPr>
      <a:lvl4pPr algn="l" defTabSz="685800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4pPr>
      <a:lvl5pPr algn="l" defTabSz="685800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>
        <a:lnSpc>
          <a:spcPct val="90000"/>
        </a:lnSpc>
        <a:spcBef>
          <a:spcPts val="750"/>
        </a:spcBef>
        <a:spcAft>
          <a:spcPts val="0"/>
        </a:spcAft>
        <a:buFont typeface="Wingdings 2"/>
        <a:buChar char="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spcAft>
          <a:spcPts val="0"/>
        </a:spcAft>
        <a:buFont typeface="Wingdings 2"/>
        <a:buChar char="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spcAft>
          <a:spcPts val="0"/>
        </a:spcAft>
        <a:buFont typeface="Wingdings 2"/>
        <a:buChar char="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spcAft>
          <a:spcPts val="0"/>
        </a:spcAft>
        <a:buFont typeface="Wingdings 2"/>
        <a:buChar char="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spcAft>
          <a:spcPts val="0"/>
        </a:spcAft>
        <a:buFont typeface="Wingdings 2"/>
        <a:buChar char="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spcBef>
          <a:spcPts val="0"/>
        </a:spcBef>
        <a:buFont typeface="Wingdings 2"/>
        <a:buChar char="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spcBef>
          <a:spcPts val="0"/>
        </a:spcBef>
        <a:buFont typeface="Wingdings 2"/>
        <a:buChar char="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spcBef>
          <a:spcPts val="0"/>
        </a:spcBef>
        <a:buFont typeface="Wingdings 2"/>
        <a:buChar char="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spcBef>
          <a:spcPts val="0"/>
        </a:spcBef>
        <a:buFont typeface="Wingdings 2"/>
        <a:buChar char="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audio" Target="../media/7c6d3f9e817b1f0.mp3"/><Relationship Id="rId5" Type="http://schemas.openxmlformats.org/officeDocument/2006/relationships/audio" Target="7c6d3f9e817b1f0.mp3" TargetMode="Externa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yandex.ru/yandsearch?source=psearch&amp;text=%D0%BC%D1%83%D0%B7%D0%B5%D0%B9%20%D0%B1%D0%BB%D0%BE%D0%BA%D0%B0%D0%B4%D1%8B%20%D0%BB%D0%B5%D0%BD%D0%B8%D0%BD%D0%B3%D1%80%D0%B0%D0%B4%D0%B0&amp;noreask=1&amp;pos=29&amp;rpt=simage&amp;lr=2&amp;uinfo=sw-1217-sh-823-fw-992-fh-598-pd-1&amp;img_url=http%3A%2F%2Fwww.echomsk.spb.ru%2Fupload%2Fnews.main_news%2F97c%2F97cf4259551ff798c63ec7e00c8820ac.jpg" TargetMode="External"/><Relationship Id="rId3" Type="http://schemas.openxmlformats.org/officeDocument/2006/relationships/image" Target="../media/image18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yandex.ru/yandsearch?source=psearch&amp;uinfo=sw-1217-sh-823-fw-992-fh-598-pd-1&amp;p=10&amp;text=%D0%BC%D1%83%D0%B7%D0%B5%D0%B9%20%D0%B1%D0%BB%D0%BE%D0%BA%D0%B0%D0%B4%D1%8B%20%D0%BB%D0%B5%D0%BD%D0%B8%D0%BD%D0%B3%D1%80%D0%B0%D0%B4%D0%B0&amp;noreask=1&amp;pos=306&amp;rpt=simage&amp;lr=2&amp;img_url=http%3A%2F%2Ffoto.nedoma.ru%2Fdata%2F2994%2F58DSC01852-1-thumb.jpg" TargetMode="External"/><Relationship Id="rId3" Type="http://schemas.openxmlformats.org/officeDocument/2006/relationships/image" Target="../media/image19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yandex.ru/yandsearch?source=psearch&amp;uinfo=sw-1217-sh-823-fw-992-fh-598-pd-1&amp;p=5&amp;text=%D0%BC%D1%83%D0%B7%D0%B5%D0%B9%20%D0%B1%D0%BB%D0%BE%D0%BA%D0%B0%D0%B4%D1%8B%20%D0%BB%D0%B5%D0%BD%D0%B8%D0%BD%D0%B3%D1%80%D0%B0%D0%B4%D0%B0&amp;noreask=1&amp;pos=176&amp;rpt=simage&amp;lr=2&amp;img_url=http%3A%2F%2Ffoto.nedoma.ru%2Fdata%2F2994%2F58DSC01855-1-thumb.jpg" TargetMode="External"/><Relationship Id="rId3" Type="http://schemas.openxmlformats.org/officeDocument/2006/relationships/image" Target="../media/image20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yandex.ru/yandsearch?source=psearch&amp;uinfo=sw-1217-sh-823-fw-992-fh-598-pd-1&amp;p=2&amp;text=%D0%BC%D1%83%D0%B7%D0%B5%D0%B9%20%D0%B1%D0%BB%D0%BE%D0%BA%D0%B0%D0%B4%D1%8B%20%D0%BB%D0%B5%D0%BD%D0%B8%D0%BD%D0%B3%D1%80%D0%B0%D0%B4%D0%B0&amp;noreask=1&amp;pos=63&amp;rpt=simage&amp;lr=2&amp;img_url=http%3A%2F%2Fimg-fotki.yandex.ru%2Fget%2F4405%2Ffotosergs.a0%2F0_56546_824aa14_XL" TargetMode="External"/><Relationship Id="rId3" Type="http://schemas.openxmlformats.org/officeDocument/2006/relationships/image" Target="../media/image21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yandex.ru/yandsearch?source=psearch&amp;uinfo=sw-1217-sh-823-fw-992-fh-598-pd-1&amp;p=1&amp;text=%D0%BC%D1%83%D0%B7%D0%B5%D0%B9%20%D0%B1%D0%BB%D0%BE%D0%BA%D0%B0%D0%B4%D1%8B%20%D0%BB%D0%B5%D0%BD%D0%B8%D0%BD%D0%B3%D1%80%D0%B0%D0%B4%D0%B0&amp;noreask=1&amp;pos=40&amp;rpt=simage&amp;lr=2&amp;img_url=http%3A%2F%2Fwww.poiradar.ru%2Fimage%2Fshow%2F9989" TargetMode="External"/><Relationship Id="rId3" Type="http://schemas.openxmlformats.org/officeDocument/2006/relationships/image" Target="../media/image22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hyperlink" Target="http://ru.wikipedia.org/wiki/%D0%91%D0%BB%D0%BE%D0%BA%D0%B0%D0%B4%D0%B0_%D0%9B%D0%B5%D0%BD%D0%B8%D0%BD%D0%B3%D1%80%D0%B0%D0%B4%D0%B0" TargetMode="External"/><Relationship Id="rId4" Type="http://schemas.openxmlformats.org/officeDocument/2006/relationships/hyperlink" Target="http://ru.wikipedia.org/wiki/%D0%9B%D0%B5%D0%BD%D0%B8%D0%BD%D0%B3%D1%80%D0%B0%D0%B4" TargetMode="Externa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png"/><Relationship Id="rId5" Type="http://schemas.openxmlformats.org/officeDocument/2006/relationships/audio" Target="../media/Minuta_molchaniya_-_metronom_muzyka_fonom_i_v_konce_fanfary_(xMusic.me).mp3"/><Relationship Id="rId6" Type="http://schemas.openxmlformats.org/officeDocument/2006/relationships/audio" Target="Minuta_molchaniya_-_metronom_muzyka_fonom_i_v_konce_fanfary_(xMusic.me).mp3" TargetMode="Externa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28.jpg"/><Relationship Id="rId4" Type="http://schemas.openxmlformats.org/officeDocument/2006/relationships/image" Target="../media/image31.png"/><Relationship Id="rId5" Type="http://schemas.openxmlformats.org/officeDocument/2006/relationships/audio" Target="../media/&#1047;&#1074;&#1091;&#1082;%20-%20&#1084;&#1077;&#1090;&#1088;&#1086;&#1085;&#1086;&#1084;&#1072;_(Inkompmusic.ru).mp3"/><Relationship Id="rId6" Type="http://schemas.openxmlformats.org/officeDocument/2006/relationships/audio" Target="&#1047;&#1074;&#1091;&#1082;%20-%20&#1084;&#1077;&#1090;&#1088;&#1086;&#1085;&#1086;&#1084;&#1072;_(Inkompmusic.ru).mp3" TargetMode="Externa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video" Target="../media/&#1040;%20&#1079;&#1072;&#1082;&#1072;&#1090;&#1099;%20&#1072;&#1083;&#1099;&#1077;,%20&#1072;&#1083;&#1099;&#1077;%20&#1042;&#1086;&#1083;&#1096;&#1077;&#1073;&#1085;&#1080;&#1082;&#1080;%20&#1076;&#1074;&#1086;&#1088;&#1072;%20(online-video-cutter.com).mp4"/><Relationship Id="rId4" Type="http://schemas.openxmlformats.org/officeDocument/2006/relationships/video" Target="&#1040;%20&#1079;&#1072;&#1082;&#1072;&#1090;&#1099;%20&#1072;&#1083;&#1099;&#1077;,%20&#1072;&#1083;&#1099;&#1077;%20&#1042;&#1086;&#1083;&#1096;&#1077;&#1073;&#1085;&#1080;&#1082;&#1080;%20&#1076;&#1074;&#1086;&#1088;&#1072;%20(online-video-cutter.com).mp4" TargetMode="Externa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audio" Target="../media/&#1053;&#1077;&#1080;&#1079;&#1074;&#1077;&#1089;&#1090;&#1077;&#1085;%20-%20&#1041;&#1051;&#1054;&#1050;&#1040;&#1044;&#1053;&#1067;&#1049;%20&#1061;&#1051;&#1045;&#1041;_(Inkompmusic.ru).mp3"/><Relationship Id="rId5" Type="http://schemas.openxmlformats.org/officeDocument/2006/relationships/audio" Target="&#1053;&#1077;&#1080;&#1079;&#1074;&#1077;&#1089;&#1090;&#1077;&#1085;%20-%20&#1041;&#1051;&#1054;&#1050;&#1040;&#1044;&#1053;&#1067;&#1049;%20&#1061;&#1051;&#1045;&#1041;_(Inkompmusic.ru).mp3" TargetMode="Externa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audio" Target="../media/&#1052;&#1077;&#1083;&#1086;&#1076;&#1080;&#1103;%20-%20&#1055;&#1080;&#1089;&#1100;&#1084;&#1072;%20&#1074;&#1086;&#1081;&#1085;&#1099;_(Inkompmusic.ru).mp3"/><Relationship Id="rId5" Type="http://schemas.openxmlformats.org/officeDocument/2006/relationships/audio" Target="&#1052;&#1077;&#1083;&#1086;&#1076;&#1080;&#1103;%20-%20&#1055;&#1080;&#1089;&#1100;&#1084;&#1072;%20&#1074;&#1086;&#1081;&#1085;&#1099;_(Inkompmusic.ru).mp3" TargetMode="Externa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yandex.ru/yandsearch?source=wiz&amp;uinfo=sw-1217-sh-823-fw-992-fh-598-pd-1&amp;p=1&amp;text=%D0%B4%D0%BE%D1%80%D0%BE%D0%B3%D0%B0%20%D0%B6%D0%B8%D0%B7%D0%BD%D0%B8&amp;noreask=1&amp;pos=55&amp;rpt=simage&amp;lr=2&amp;img_url=http%3A%2F%2Festb.msn.com%2Fi%2F68%2F11416DD288F7C918689A69D2B6121D.jpg" TargetMode="External"/><Relationship Id="rId3" Type="http://schemas.openxmlformats.org/officeDocument/2006/relationships/image" Target="../media/image12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yandex.ru/yandsearch?text=%D0%BF%D0%BE%D0%BB%D1%83%D1%82%D0%BE%D1%80%D0%BA%D0%B8%20%D0%BD%D0%B0%20%D0%B4%D0%BE%D1%80%D0%BE%D0%B3%D0%B5%20%D0%B6%D0%B8%D0%B7%D0%BD%D0%B8&amp;pos=11&amp;uinfo=sw-1217-sh-823-fw-992-fh-598-pd-1&amp;rpt=simage&amp;img_url=http%3A%2F%2Fwww.sotnia.ru%2Ftocsin%2F2011%2Fnom_35-36%2Fris_35-07-04.JPG" TargetMode="Externa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3849" y="188912"/>
            <a:ext cx="8713279" cy="577631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chemeClr val="tx2"/>
                </a:solidFill>
              </a:rPr>
              <a:t>            </a:t>
            </a:r>
            <a:endParaRPr/>
          </a:p>
          <a:p>
            <a:pPr>
              <a:defRPr/>
            </a:pPr>
            <a:endParaRPr lang="ru-RU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>
                <a:solidFill>
                  <a:schemeClr val="tx2"/>
                </a:solidFill>
              </a:rPr>
              <a:t>    </a:t>
            </a:r>
            <a:endParaRPr/>
          </a:p>
          <a:p>
            <a:pPr algn="ctr">
              <a:defRPr/>
            </a:pPr>
            <a:endParaRPr lang="ru-RU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>
                <a:solidFill>
                  <a:schemeClr val="accent1">
                    <a:lumMod val="50000"/>
                  </a:schemeClr>
                </a:solidFill>
              </a:rPr>
              <a:t>МБДОУ «Детский сад № 40»</a:t>
            </a:r>
            <a:endParaRPr/>
          </a:p>
          <a:p>
            <a:pPr algn="ctr">
              <a:defRPr/>
            </a:pPr>
            <a:endParaRPr lang="ru-RU" sz="200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>                    </a:t>
            </a:r>
            <a:endParaRPr/>
          </a:p>
          <a:p>
            <a:pPr>
              <a:defRPr/>
            </a:pPr>
            <a:endParaRPr lang="ru-RU" sz="240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</a:rPr>
              <a:t>                     Проект «Блокада Ленинграда»</a:t>
            </a:r>
            <a:endParaRPr/>
          </a:p>
          <a:p>
            <a:pPr>
              <a:defRPr/>
            </a:pPr>
            <a:r>
              <a:rPr lang="ru-RU" sz="2400" b="1" i="1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r>
              <a:rPr lang="ru-RU" sz="2400" b="1">
                <a:solidFill>
                  <a:schemeClr val="accent1">
                    <a:lumMod val="50000"/>
                  </a:schemeClr>
                </a:solidFill>
              </a:rPr>
              <a:t>Тема: «Хлеб блокадного города»</a:t>
            </a:r>
            <a:endParaRPr/>
          </a:p>
          <a:p>
            <a:pPr>
              <a:defRPr/>
            </a:pPr>
            <a:endParaRPr lang="ru-RU" sz="240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</a:rPr>
              <a:t>                           </a:t>
            </a: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Для детей старшего дошкольного возраста.</a:t>
            </a:r>
            <a:endParaRPr/>
          </a:p>
          <a:p>
            <a:pPr algn="ctr">
              <a:defRPr/>
            </a:pPr>
            <a:endParaRPr lang="ru-RU" b="1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b="1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b="1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rgbClr val="FF0000"/>
                </a:solidFill>
              </a:rPr>
              <a:t>Подготовила воспитатель </a:t>
            </a:r>
            <a:r>
              <a:rPr lang="ru-RU" b="1">
                <a:solidFill>
                  <a:srgbClr val="FF0000"/>
                </a:solidFill>
              </a:rPr>
              <a:t>Моровова</a:t>
            </a:r>
            <a:r>
              <a:rPr lang="ru-RU" b="1">
                <a:solidFill>
                  <a:srgbClr val="FF0000"/>
                </a:solidFill>
              </a:rPr>
              <a:t> И.В.</a:t>
            </a:r>
            <a:r>
              <a:rPr lang="ru-RU" b="1">
                <a:solidFill>
                  <a:schemeClr val="bg1"/>
                </a:solidFill>
              </a:rPr>
              <a:t>.                                 </a:t>
            </a:r>
            <a:endParaRPr lang="ru-RU" b="1">
              <a:solidFill>
                <a:schemeClr val="bg1"/>
              </a:solidFill>
            </a:endParaRPr>
          </a:p>
          <a:p>
            <a:pPr>
              <a:defRPr/>
            </a:pPr>
            <a:endParaRPr lang="ru-RU" b="1">
              <a:solidFill>
                <a:schemeClr val="bg1"/>
              </a:solidFill>
            </a:endParaRPr>
          </a:p>
          <a:p>
            <a:pPr algn="r">
              <a:defRPr/>
            </a:pPr>
            <a:endParaRPr lang="ru-RU" sz="2400" b="1"/>
          </a:p>
          <a:p>
            <a:pPr>
              <a:defRPr/>
            </a:pPr>
            <a:r>
              <a:rPr lang="ru-RU" b="1">
                <a:solidFill>
                  <a:schemeClr val="tx2"/>
                </a:solidFill>
              </a:rPr>
              <a:t>                                      </a:t>
            </a:r>
            <a:r>
              <a:rPr lang="ru-RU" b="1">
                <a:solidFill>
                  <a:schemeClr val="bg2"/>
                </a:solidFill>
              </a:rPr>
              <a:t> </a:t>
            </a:r>
            <a:endParaRPr lang="ru-RU" sz="2400" b="1">
              <a:solidFill>
                <a:schemeClr val="bg2"/>
              </a:solidFill>
            </a:endParaRPr>
          </a:p>
          <a:p>
            <a:pPr>
              <a:defRPr/>
            </a:pPr>
            <a:r>
              <a:rPr lang="ru-RU" sz="2400" b="1">
                <a:solidFill>
                  <a:schemeClr val="bg2"/>
                </a:solidFill>
              </a:rPr>
              <a:t>                   </a:t>
            </a:r>
            <a:endParaRPr/>
          </a:p>
          <a:p>
            <a:pPr>
              <a:defRPr/>
            </a:pPr>
            <a:r>
              <a:rPr lang="ru-RU" sz="2400" b="1">
                <a:solidFill>
                  <a:schemeClr val="tx2"/>
                </a:solidFill>
              </a:rPr>
              <a:t>                       </a:t>
            </a:r>
            <a:endParaRPr/>
          </a:p>
          <a:p>
            <a:pPr>
              <a:defRPr/>
            </a:pPr>
            <a:r>
              <a:rPr lang="ru-RU" sz="2400" b="1">
                <a:solidFill>
                  <a:schemeClr val="tx2"/>
                </a:solidFill>
              </a:rPr>
              <a:t>                  </a:t>
            </a:r>
            <a:endParaRPr/>
          </a:p>
        </p:txBody>
      </p:sp>
      <p:pic>
        <p:nvPicPr>
          <p:cNvPr id="2" name="7c6d3f9e817b1f0.mp3"/>
          <p:cNvPicPr>
            <a:picLocks noChangeAspect="1" noRot="1"/>
          </p:cNvPicPr>
          <p:nvPr>
            <a:audioFile r:link="rId5"/>
          </p:nvPr>
        </p:nvPicPr>
        <p:blipFill>
          <a:blip r:embed="rId3"/>
          <a:stretch/>
        </p:blipFill>
        <p:spPr bwMode="auto">
          <a:xfrm>
            <a:off x="971550" y="537368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66" name="Picture 5" descr="Рисунок5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908175" y="15875"/>
            <a:ext cx="5543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68538" y="188913"/>
            <a:ext cx="2655887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Измученные голодом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290" name="Picture 4" descr="d87a5b181c16"/>
          <p:cNvPicPr>
            <a:picLocks noChangeAspect="1" noChangeArrowheads="1"/>
          </p:cNvPicPr>
          <p:nvPr/>
        </p:nvPicPr>
        <p:blipFill>
          <a:blip r:embed="rId2"/>
          <a:srcRect l="0" t="0" r="0" b="81"/>
          <a:stretch/>
        </p:blipFill>
        <p:spPr bwMode="auto">
          <a:xfrm>
            <a:off x="26988" y="28575"/>
            <a:ext cx="9117012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14" name="Picture 4" descr="5d36f4f9e355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219700" y="6308725"/>
            <a:ext cx="2611438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Продолжали учиться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Picture 5" descr="Рисунок1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50825" y="6308725"/>
            <a:ext cx="27368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/>
              <a:t>Продолжали работать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62" name="Picture 5" descr="997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86" name="Picture 5" descr="58DSC01852-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356100" y="5949950"/>
            <a:ext cx="3170238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</a:rPr>
              <a:t>Блокадный кусочек хлеба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410" name="Picture 5" descr="58DSC01855-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34" name="Picture 5" descr="0_56546_824aa14_X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458" name="Picture 5" descr="998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482" name="Picture 5" descr="http://4wd-shop.ru/pok/9004/img_6179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3" name="Picture 7" descr="http://4wd-shop.ru/pok/9004/img_6174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708400" y="4292600"/>
            <a:ext cx="3419475" cy="23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600324" y="287770"/>
            <a:ext cx="4572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i="0">
              <a:latin typeface="Arial"/>
            </a:endParaRPr>
          </a:p>
          <a:p>
            <a:pPr algn="ctr">
              <a:defRPr/>
            </a:pPr>
            <a:r>
              <a:rPr lang="ru-RU" b="1" i="0">
                <a:latin typeface="Arial"/>
              </a:rPr>
              <a:t>В истории Великой Отечественной войны 1941-1945 годов хватает драматических, трагических страниц. Одним из самых страшных была блокада Ленинграда.</a:t>
            </a:r>
            <a:br>
              <a:rPr lang="ru-RU" b="1" i="0">
                <a:latin typeface="Arial"/>
              </a:rPr>
            </a:br>
            <a:r>
              <a:rPr lang="ru-RU" b="1" i="0">
                <a:latin typeface="Arial"/>
              </a:rPr>
              <a:t>Кратко говоря, это история настоящего геноцида горожан, который растянулся едва не до самого конца войны.</a:t>
            </a:r>
            <a:br>
              <a:rPr lang="ru-RU" b="1" i="0">
                <a:latin typeface="Arial"/>
              </a:rPr>
            </a:br>
            <a:endParaRPr lang="ru-RU" b="0" i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82832" y="3645024"/>
            <a:ext cx="46169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0">
                <a:latin typeface="Arial"/>
              </a:rPr>
              <a:t>К 30 августа 1941 года были перерезаны все железнодорожные пути соединяющие Ленинград с территорией СССР. А к 8 сентября полностью прекращено сухопутное сообщение. Именно 8 –е сентября известно как день начала блокады Ленинграда.</a:t>
            </a:r>
            <a:endParaRPr lang="ru-RU"/>
          </a:p>
        </p:txBody>
      </p:sp>
      <p:pic>
        <p:nvPicPr>
          <p:cNvPr id="1026" name="Picture 2" descr="Блокада Ленинграда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298460"/>
            <a:ext cx="4699802" cy="3139321"/>
          </a:xfrm>
          <a:prstGeom prst="rect">
            <a:avLst/>
          </a:prstGeom>
          <a:noFill/>
        </p:spPr>
      </p:pic>
      <p:pic>
        <p:nvPicPr>
          <p:cNvPr id="1028" name="Picture 4" descr="Блокада в 10 предметах • Arzamas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699802" y="3427090"/>
            <a:ext cx="4361366" cy="31393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506" name="Picture 5" descr="3109898_Slom_kolco1 (580x431, 32Kb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7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395288" y="5805488"/>
            <a:ext cx="7488237" cy="915986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/>
              <a:t>Разорванное кольцо»</a:t>
            </a:r>
            <a:r>
              <a:rPr lang="ru-RU"/>
              <a:t> — мемориал, входящий в Зелёный пояс Славы, расположен на западном берегу Ладожского озера, у начала Дороги Жизни.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530" name="Picture 5" descr="3109898_cvet_jizni (525x394, 24Kb)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50825" y="6216650"/>
            <a:ext cx="7767638" cy="64135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1"/>
              <a:t>Цветок жизни</a:t>
            </a:r>
            <a:br>
              <a:rPr lang="ru-RU"/>
            </a:br>
            <a:r>
              <a:rPr lang="ru-RU"/>
              <a:t>Мемориал создан в память о погибших детях </a:t>
            </a:r>
            <a:r>
              <a:rPr lang="ru-RU" u="sng">
                <a:hlinkClick r:id="rId3" tooltip="Блокада Ленинграда"/>
              </a:rPr>
              <a:t>блокадного</a:t>
            </a:r>
            <a:r>
              <a:rPr lang="ru-RU"/>
              <a:t> </a:t>
            </a:r>
            <a:r>
              <a:rPr lang="ru-RU" u="sng">
                <a:hlinkClick r:id="rId4" tooltip="Ленинград"/>
              </a:rPr>
              <a:t>Ленинграда</a:t>
            </a:r>
            <a:r>
              <a:rPr lang="ru-RU"/>
              <a:t>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3555" name="Объект 3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9144000" cy="6853238"/>
          </a:xfrm>
          <a:prstGeom prst="rect">
            <a:avLst/>
          </a:prstGeom>
        </p:spPr>
      </p:pic>
      <p:pic>
        <p:nvPicPr>
          <p:cNvPr id="23556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3850" y="4338638"/>
            <a:ext cx="136842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inuta_molchaniya_-_metronom_muzyka_fonom_i_v_konce_fanfary_(xMusic.me).mp3"/>
          <p:cNvPicPr>
            <a:picLocks noChangeAspect="1" noRot="1"/>
          </p:cNvPicPr>
          <p:nvPr>
            <a:audioFile r:link="rId6"/>
          </p:nvPr>
        </p:nvPicPr>
        <p:blipFill>
          <a:blip r:embed="rId4"/>
          <a:stretch/>
        </p:blipFill>
        <p:spPr bwMode="auto">
          <a:xfrm>
            <a:off x="7740650" y="585311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79" name="Объект 3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5400" y="0"/>
            <a:ext cx="9118600" cy="6778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1520" y="116632"/>
            <a:ext cx="2746152" cy="375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 - метронома_(Inkompmusic.ru).mp3"/>
          <p:cNvPicPr>
            <a:picLocks noChangeAspect="1" noRot="1"/>
          </p:cNvPicPr>
          <p:nvPr>
            <a:audioFile r:link="rId6"/>
          </p:nvPr>
        </p:nvPicPr>
        <p:blipFill>
          <a:blip r:embed="rId4"/>
          <a:stretch/>
        </p:blipFill>
        <p:spPr bwMode="auto">
          <a:xfrm>
            <a:off x="755650" y="566102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А закаты алые, алые Волшебники двора (online-video-cutter.com)"/>
          <p:cNvPicPr>
            <a:picLocks noChangeAspect="1" noGrp="1" noRot="1"/>
          </p:cNvPicPr>
          <p:nvPr>
            <p:ph idx="1"/>
            <a:videoFile r:link="rId4"/>
          </p:nvPr>
        </p:nvPicPr>
        <p:blipFill>
          <a:blip r:embed="rId2"/>
          <a:stretch/>
        </p:blipFill>
        <p:spPr bwMode="auto">
          <a:xfrm>
            <a:off x="4763" y="0"/>
            <a:ext cx="9139237" cy="685800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 noGrp="1"/>
          </p:cNvSpPr>
          <p:nvPr>
            <p:ph type="title"/>
          </p:nvPr>
        </p:nvSpPr>
        <p:spPr bwMode="auto">
          <a:xfrm>
            <a:off x="3492500" y="1125538"/>
            <a:ext cx="4175125" cy="1727199"/>
          </a:xfrm>
        </p:spPr>
        <p:txBody>
          <a:bodyPr rtlCol="0"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br>
              <a:rPr lang="ru-RU" sz="1400" b="1" i="1"/>
            </a:br>
            <a:r>
              <a:rPr lang="ru-RU" sz="1600" b="1" i="1">
                <a:solidFill>
                  <a:srgbClr val="C00000"/>
                </a:solidFill>
              </a:rPr>
              <a:t>Хлеб, не объёмное слово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Но по смыслу важнее нет.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Во главе он стоит живого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Без него не проходит обед.</a:t>
            </a:r>
            <a:br>
              <a:rPr lang="ru-RU" sz="1600" b="1">
                <a:solidFill>
                  <a:srgbClr val="C00000"/>
                </a:solidFill>
              </a:rPr>
            </a:b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Хлеб миллионы жизней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От смерти спасал ни раз.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Кровью крестьянской, потом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Он доставался для нас. </a:t>
            </a:r>
            <a:br>
              <a:rPr lang="ru-RU" sz="1600" b="1" i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Чёрствая корочка хлеба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Символ блокады, войны.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Голод для человека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Видимый край беды.</a:t>
            </a:r>
            <a:br>
              <a:rPr lang="ru-RU" sz="1600" b="1">
                <a:solidFill>
                  <a:srgbClr val="C00000"/>
                </a:solidFill>
              </a:rPr>
            </a:b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Тянет ручонки ребёнок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Голод стоит в глазах.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Корочку хлеба дайте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Жалостно просит в слезах.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Сердце от боли сжалось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Детские слыша слова.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Возьми малыш, что осталось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Крошки со стола.</a:t>
            </a:r>
            <a:br>
              <a:rPr lang="ru-RU" sz="1600" b="1" i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Жадным движением ручек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Крошки отправлены в рот.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 i="1">
                <a:solidFill>
                  <a:srgbClr val="C00000"/>
                </a:solidFill>
              </a:rPr>
              <a:t>Словно лесную малину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>     </a:t>
            </a:r>
            <a:r>
              <a:rPr lang="ru-RU" sz="1600" b="1" i="1">
                <a:solidFill>
                  <a:srgbClr val="C00000"/>
                </a:solidFill>
              </a:rPr>
              <a:t>Он с наслаждением жуёт.</a:t>
            </a:r>
            <a:r>
              <a:rPr lang="ru-RU" sz="1600" b="1">
                <a:solidFill>
                  <a:srgbClr val="C00000"/>
                </a:solidFill>
              </a:rPr>
              <a:t> </a:t>
            </a:r>
            <a:r>
              <a:rPr lang="ru-RU" sz="1600" b="1" i="1">
                <a:solidFill>
                  <a:srgbClr val="C00000"/>
                </a:solidFill>
              </a:rPr>
              <a:t> </a:t>
            </a:r>
            <a:r>
              <a:rPr lang="ru-RU" sz="1800" b="1" i="1">
                <a:solidFill>
                  <a:srgbClr val="C00000"/>
                </a:solidFill>
              </a:rPr>
              <a:t>  </a:t>
            </a:r>
            <a:br>
              <a:rPr lang="ru-RU" sz="1800" b="1" i="1">
                <a:solidFill>
                  <a:srgbClr val="C00000"/>
                </a:solidFill>
              </a:rPr>
            </a:br>
            <a:r>
              <a:rPr lang="ru-RU" sz="2000" i="1"/>
              <a:t>        </a:t>
            </a:r>
            <a:br>
              <a:rPr lang="ru-RU" sz="2000" i="1"/>
            </a:br>
            <a:r>
              <a:rPr lang="ru-RU" sz="1400" i="1"/>
              <a:t>                                                        Валерий </a:t>
            </a:r>
            <a:r>
              <a:rPr lang="ru-RU" sz="1400" i="1"/>
              <a:t>Куроленко</a:t>
            </a:r>
            <a:endParaRPr lang="ru-RU" sz="1400" i="1"/>
          </a:p>
        </p:txBody>
      </p:sp>
      <p:pic>
        <p:nvPicPr>
          <p:cNvPr id="26627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76375" y="0"/>
            <a:ext cx="6191250" cy="443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08520" y="-171401"/>
            <a:ext cx="9252520" cy="7042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33338" y="15875"/>
            <a:ext cx="5114925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Летом, в начале войны никто не думал, что Ленинград окажется в блокаде Так и говорили: «Кольцо вокруг города сомкнулось». Еще это кольцо называют блокадой. </a:t>
            </a:r>
            <a:endParaRPr/>
          </a:p>
        </p:txBody>
      </p:sp>
      <p:pic>
        <p:nvPicPr>
          <p:cNvPr id="3" name="Неизвестен - БЛОКАДНЫЙ ХЛЕБ_(Inkompmusic.ru).mp3"/>
          <p:cNvPicPr>
            <a:picLocks noChangeAspect="1" noRot="1"/>
          </p:cNvPicPr>
          <p:nvPr>
            <a:audioFile r:link="rId5"/>
          </p:nvPr>
        </p:nvPicPr>
        <p:blipFill>
          <a:blip r:embed="rId3"/>
          <a:stretch/>
        </p:blipFill>
        <p:spPr bwMode="auto">
          <a:xfrm>
            <a:off x="611188" y="587692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26988"/>
            <a:ext cx="9144000" cy="6831012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07949" y="5367338"/>
            <a:ext cx="9139238" cy="1477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 </a:t>
            </a:r>
            <a:r>
              <a:rPr lang="ru-RU" b="1"/>
              <a:t>Очень рано грянули морозы. Наверное, никогда еще не было так холодно. Всю зиму в домах не было отопления, воды и света. Поэтому больших запасов продовольствия в городе не было. А с начала войны еды стало требоваться больше, ведь в Ленинград приходили беженцы с захваченных врагом районов. Еды не хватало. Были введены карточки.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46" name="Picture 5" descr="Рисунок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492500" y="5229225"/>
            <a:ext cx="3167062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2"/>
                </a:solidFill>
              </a:rPr>
              <a:t>Блокадный хлеб</a:t>
            </a:r>
            <a:endParaRPr/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/>
          <a:srcRect l="0" t="0" r="79" b="0"/>
          <a:stretch/>
        </p:blipFill>
        <p:spPr bwMode="auto">
          <a:xfrm>
            <a:off x="22225" y="0"/>
            <a:ext cx="91217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Мелодия - Письма войны_(Inkompmusic.ru).mp3"/>
          <p:cNvPicPr>
            <a:picLocks noChangeAspect="1" noRot="1"/>
          </p:cNvPicPr>
          <p:nvPr>
            <a:audioFile r:link="rId5"/>
          </p:nvPr>
        </p:nvPicPr>
        <p:blipFill>
          <a:blip r:embed="rId3"/>
          <a:stretch/>
        </p:blipFill>
        <p:spPr bwMode="auto">
          <a:xfrm>
            <a:off x="1116013" y="551656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Picture 6" descr="000ze82z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65937"/>
          </a:xfrm>
          <a:prstGeom prst="rect">
            <a:avLst/>
          </a:prstGeom>
          <a:noFill/>
          <a:ln>
            <a:noFill/>
          </a:ln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203575" y="6308725"/>
            <a:ext cx="2765425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2"/>
                </a:solidFill>
              </a:rPr>
              <a:t>                Дорога жизни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42" name="Picture 5" descr="767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59113" y="6308725"/>
            <a:ext cx="5834062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2"/>
                </a:solidFill>
              </a:rPr>
              <a:t>Полуторка на дороге жизни, везет мешки с мукой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0</TotalTime>
  <Words>0</Words>
  <Application>Р7-Офис/2024.3.2.551</Application>
  <DocSecurity>0</DocSecurity>
  <PresentationFormat>Экран (4:3)</PresentationFormat>
  <Paragraphs>0</Paragraphs>
  <Slides>25</Slides>
  <Notes>25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Manager/>
  <Company>Home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Дмитрий</dc:creator>
  <cp:keywords/>
  <dc:description/>
  <dc:identifier/>
  <dc:language/>
  <cp:lastModifiedBy/>
  <cp:revision>35</cp:revision>
  <dcterms:created xsi:type="dcterms:W3CDTF">2013-05-20T17:50:11Z</dcterms:created>
  <dcterms:modified xsi:type="dcterms:W3CDTF">2025-02-13T14:53:07Z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1629113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